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3" r:id="rId5"/>
    <p:sldId id="265" r:id="rId6"/>
    <p:sldId id="266" r:id="rId7"/>
    <p:sldId id="267" r:id="rId8"/>
    <p:sldId id="268" r:id="rId9"/>
    <p:sldId id="269" r:id="rId10"/>
    <p:sldId id="270" r:id="rId11"/>
    <p:sldId id="294" r:id="rId12"/>
    <p:sldId id="271" r:id="rId13"/>
    <p:sldId id="295" r:id="rId14"/>
    <p:sldId id="272" r:id="rId15"/>
    <p:sldId id="296" r:id="rId16"/>
    <p:sldId id="273" r:id="rId17"/>
    <p:sldId id="297" r:id="rId18"/>
    <p:sldId id="298" r:id="rId19"/>
    <p:sldId id="275" r:id="rId20"/>
    <p:sldId id="276" r:id="rId21"/>
    <p:sldId id="277" r:id="rId22"/>
    <p:sldId id="278" r:id="rId23"/>
    <p:sldId id="279" r:id="rId24"/>
    <p:sldId id="280" r:id="rId25"/>
    <p:sldId id="299" r:id="rId26"/>
    <p:sldId id="300" r:id="rId27"/>
    <p:sldId id="301" r:id="rId28"/>
    <p:sldId id="281" r:id="rId29"/>
    <p:sldId id="282" r:id="rId30"/>
    <p:sldId id="302" r:id="rId31"/>
    <p:sldId id="283" r:id="rId32"/>
    <p:sldId id="284" r:id="rId33"/>
    <p:sldId id="285" r:id="rId34"/>
    <p:sldId id="286" r:id="rId35"/>
    <p:sldId id="287" r:id="rId36"/>
    <p:sldId id="288" r:id="rId37"/>
    <p:sldId id="289" r:id="rId38"/>
    <p:sldId id="290" r:id="rId39"/>
    <p:sldId id="291" r:id="rId40"/>
    <p:sldId id="292" r:id="rId41"/>
    <p:sldId id="293" r:id="rId42"/>
    <p:sldId id="324" r:id="rId43"/>
    <p:sldId id="325" r:id="rId44"/>
    <p:sldId id="326" r:id="rId45"/>
    <p:sldId id="328" r:id="rId46"/>
    <p:sldId id="329" r:id="rId47"/>
    <p:sldId id="327" r:id="rId48"/>
    <p:sldId id="303" r:id="rId49"/>
    <p:sldId id="304" r:id="rId50"/>
    <p:sldId id="305" r:id="rId51"/>
    <p:sldId id="306" r:id="rId52"/>
    <p:sldId id="307" r:id="rId53"/>
    <p:sldId id="308" r:id="rId54"/>
    <p:sldId id="309" r:id="rId55"/>
    <p:sldId id="310" r:id="rId56"/>
    <p:sldId id="311" r:id="rId57"/>
    <p:sldId id="330" r:id="rId58"/>
    <p:sldId id="331" r:id="rId59"/>
    <p:sldId id="332" r:id="rId60"/>
    <p:sldId id="333" r:id="rId61"/>
    <p:sldId id="334" r:id="rId62"/>
    <p:sldId id="312" r:id="rId63"/>
    <p:sldId id="313" r:id="rId64"/>
    <p:sldId id="314" r:id="rId65"/>
    <p:sldId id="315" r:id="rId66"/>
    <p:sldId id="316" r:id="rId67"/>
    <p:sldId id="317" r:id="rId68"/>
    <p:sldId id="318" r:id="rId69"/>
    <p:sldId id="319" r:id="rId70"/>
    <p:sldId id="320" r:id="rId71"/>
    <p:sldId id="321" r:id="rId72"/>
    <p:sldId id="322" r:id="rId73"/>
    <p:sldId id="335" r:id="rId74"/>
    <p:sldId id="336" r:id="rId75"/>
    <p:sldId id="337" r:id="rId76"/>
    <p:sldId id="338" r:id="rId77"/>
    <p:sldId id="339" r:id="rId78"/>
    <p:sldId id="362" r:id="rId79"/>
    <p:sldId id="363" r:id="rId80"/>
    <p:sldId id="364" r:id="rId81"/>
    <p:sldId id="365" r:id="rId82"/>
    <p:sldId id="366" r:id="rId83"/>
    <p:sldId id="367"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4" autoAdjust="0"/>
    <p:restoredTop sz="94660"/>
  </p:normalViewPr>
  <p:slideViewPr>
    <p:cSldViewPr snapToGrid="0">
      <p:cViewPr varScale="1">
        <p:scale>
          <a:sx n="86" d="100"/>
          <a:sy n="86" d="100"/>
        </p:scale>
        <p:origin x="42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58866-7229-428A-A2A7-F5188AE91B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498118A-6479-4130-A4F0-2AD02DFC8C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0A0E310-7544-4BE5-BB35-45E3DBCF35B4}"/>
              </a:ext>
            </a:extLst>
          </p:cNvPr>
          <p:cNvSpPr>
            <a:spLocks noGrp="1"/>
          </p:cNvSpPr>
          <p:nvPr>
            <p:ph type="dt" sz="half" idx="10"/>
          </p:nvPr>
        </p:nvSpPr>
        <p:spPr/>
        <p:txBody>
          <a:bodyPr/>
          <a:lstStyle/>
          <a:p>
            <a:fld id="{486A0613-6FE4-423D-811D-CEC9EEA0B7EB}" type="datetimeFigureOut">
              <a:rPr lang="en-IN" smtClean="0"/>
              <a:t>10-02-2022</a:t>
            </a:fld>
            <a:endParaRPr lang="en-IN"/>
          </a:p>
        </p:txBody>
      </p:sp>
      <p:sp>
        <p:nvSpPr>
          <p:cNvPr id="5" name="Footer Placeholder 4">
            <a:extLst>
              <a:ext uri="{FF2B5EF4-FFF2-40B4-BE49-F238E27FC236}">
                <a16:creationId xmlns:a16="http://schemas.microsoft.com/office/drawing/2014/main" id="{AE2427D6-443A-469C-94F6-7A2BBF4C88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9E1A75-556C-4A69-B78C-C643E519BAFD}"/>
              </a:ext>
            </a:extLst>
          </p:cNvPr>
          <p:cNvSpPr>
            <a:spLocks noGrp="1"/>
          </p:cNvSpPr>
          <p:nvPr>
            <p:ph type="sldNum" sz="quarter" idx="12"/>
          </p:nvPr>
        </p:nvSpPr>
        <p:spPr/>
        <p:txBody>
          <a:bodyPr/>
          <a:lstStyle/>
          <a:p>
            <a:fld id="{AEA08575-8565-46D4-935A-C9CED6D9E874}" type="slidenum">
              <a:rPr lang="en-IN" smtClean="0"/>
              <a:t>‹#›</a:t>
            </a:fld>
            <a:endParaRPr lang="en-IN"/>
          </a:p>
        </p:txBody>
      </p:sp>
    </p:spTree>
    <p:extLst>
      <p:ext uri="{BB962C8B-B14F-4D97-AF65-F5344CB8AC3E}">
        <p14:creationId xmlns:p14="http://schemas.microsoft.com/office/powerpoint/2010/main" val="2866350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C0DF9-6DA1-4DE9-9A3D-659C44B99B0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EFB6F12-DBE9-4830-A69B-D0640024D5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77B392-DDE5-42CA-B80A-0D71EFA04773}"/>
              </a:ext>
            </a:extLst>
          </p:cNvPr>
          <p:cNvSpPr>
            <a:spLocks noGrp="1"/>
          </p:cNvSpPr>
          <p:nvPr>
            <p:ph type="dt" sz="half" idx="10"/>
          </p:nvPr>
        </p:nvSpPr>
        <p:spPr/>
        <p:txBody>
          <a:bodyPr/>
          <a:lstStyle/>
          <a:p>
            <a:fld id="{486A0613-6FE4-423D-811D-CEC9EEA0B7EB}" type="datetimeFigureOut">
              <a:rPr lang="en-IN" smtClean="0"/>
              <a:t>10-02-2022</a:t>
            </a:fld>
            <a:endParaRPr lang="en-IN"/>
          </a:p>
        </p:txBody>
      </p:sp>
      <p:sp>
        <p:nvSpPr>
          <p:cNvPr id="5" name="Footer Placeholder 4">
            <a:extLst>
              <a:ext uri="{FF2B5EF4-FFF2-40B4-BE49-F238E27FC236}">
                <a16:creationId xmlns:a16="http://schemas.microsoft.com/office/drawing/2014/main" id="{B5F1568B-83E2-4B27-9080-A345803413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32A13C-0E60-40C3-AD2A-2711DD85C080}"/>
              </a:ext>
            </a:extLst>
          </p:cNvPr>
          <p:cNvSpPr>
            <a:spLocks noGrp="1"/>
          </p:cNvSpPr>
          <p:nvPr>
            <p:ph type="sldNum" sz="quarter" idx="12"/>
          </p:nvPr>
        </p:nvSpPr>
        <p:spPr/>
        <p:txBody>
          <a:bodyPr/>
          <a:lstStyle/>
          <a:p>
            <a:fld id="{AEA08575-8565-46D4-935A-C9CED6D9E874}" type="slidenum">
              <a:rPr lang="en-IN" smtClean="0"/>
              <a:t>‹#›</a:t>
            </a:fld>
            <a:endParaRPr lang="en-IN"/>
          </a:p>
        </p:txBody>
      </p:sp>
    </p:spTree>
    <p:extLst>
      <p:ext uri="{BB962C8B-B14F-4D97-AF65-F5344CB8AC3E}">
        <p14:creationId xmlns:p14="http://schemas.microsoft.com/office/powerpoint/2010/main" val="2395007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4E451C-AB14-4522-935B-69E07B78C12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1742689-9E64-4B9A-9688-69339C582E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5BDB9E-92C5-4CF9-A43C-C0DFBAECD735}"/>
              </a:ext>
            </a:extLst>
          </p:cNvPr>
          <p:cNvSpPr>
            <a:spLocks noGrp="1"/>
          </p:cNvSpPr>
          <p:nvPr>
            <p:ph type="dt" sz="half" idx="10"/>
          </p:nvPr>
        </p:nvSpPr>
        <p:spPr/>
        <p:txBody>
          <a:bodyPr/>
          <a:lstStyle/>
          <a:p>
            <a:fld id="{486A0613-6FE4-423D-811D-CEC9EEA0B7EB}" type="datetimeFigureOut">
              <a:rPr lang="en-IN" smtClean="0"/>
              <a:t>10-02-2022</a:t>
            </a:fld>
            <a:endParaRPr lang="en-IN"/>
          </a:p>
        </p:txBody>
      </p:sp>
      <p:sp>
        <p:nvSpPr>
          <p:cNvPr id="5" name="Footer Placeholder 4">
            <a:extLst>
              <a:ext uri="{FF2B5EF4-FFF2-40B4-BE49-F238E27FC236}">
                <a16:creationId xmlns:a16="http://schemas.microsoft.com/office/drawing/2014/main" id="{85F28591-452B-43E6-B482-BBC226B0F6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7D1D92-84EB-43C4-9ACF-C9FF7AA7BF71}"/>
              </a:ext>
            </a:extLst>
          </p:cNvPr>
          <p:cNvSpPr>
            <a:spLocks noGrp="1"/>
          </p:cNvSpPr>
          <p:nvPr>
            <p:ph type="sldNum" sz="quarter" idx="12"/>
          </p:nvPr>
        </p:nvSpPr>
        <p:spPr/>
        <p:txBody>
          <a:bodyPr/>
          <a:lstStyle/>
          <a:p>
            <a:fld id="{AEA08575-8565-46D4-935A-C9CED6D9E874}" type="slidenum">
              <a:rPr lang="en-IN" smtClean="0"/>
              <a:t>‹#›</a:t>
            </a:fld>
            <a:endParaRPr lang="en-IN"/>
          </a:p>
        </p:txBody>
      </p:sp>
    </p:spTree>
    <p:extLst>
      <p:ext uri="{BB962C8B-B14F-4D97-AF65-F5344CB8AC3E}">
        <p14:creationId xmlns:p14="http://schemas.microsoft.com/office/powerpoint/2010/main" val="3661005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1F765-B61F-4559-A1C3-C0D5CF4EA2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17AA9C-EC17-4C72-BA59-10A4C2BB6F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0D7B50-BDA4-40F0-A9BE-5CED0DC8EF90}"/>
              </a:ext>
            </a:extLst>
          </p:cNvPr>
          <p:cNvSpPr>
            <a:spLocks noGrp="1"/>
          </p:cNvSpPr>
          <p:nvPr>
            <p:ph type="dt" sz="half" idx="10"/>
          </p:nvPr>
        </p:nvSpPr>
        <p:spPr/>
        <p:txBody>
          <a:bodyPr/>
          <a:lstStyle/>
          <a:p>
            <a:fld id="{486A0613-6FE4-423D-811D-CEC9EEA0B7EB}" type="datetimeFigureOut">
              <a:rPr lang="en-IN" smtClean="0"/>
              <a:t>10-02-2022</a:t>
            </a:fld>
            <a:endParaRPr lang="en-IN"/>
          </a:p>
        </p:txBody>
      </p:sp>
      <p:sp>
        <p:nvSpPr>
          <p:cNvPr id="5" name="Footer Placeholder 4">
            <a:extLst>
              <a:ext uri="{FF2B5EF4-FFF2-40B4-BE49-F238E27FC236}">
                <a16:creationId xmlns:a16="http://schemas.microsoft.com/office/drawing/2014/main" id="{F3B978FE-30C2-4F89-84C2-749DB103BE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6A69DB-82CE-43DB-8AEF-B40E85FAA691}"/>
              </a:ext>
            </a:extLst>
          </p:cNvPr>
          <p:cNvSpPr>
            <a:spLocks noGrp="1"/>
          </p:cNvSpPr>
          <p:nvPr>
            <p:ph type="sldNum" sz="quarter" idx="12"/>
          </p:nvPr>
        </p:nvSpPr>
        <p:spPr/>
        <p:txBody>
          <a:bodyPr/>
          <a:lstStyle/>
          <a:p>
            <a:fld id="{AEA08575-8565-46D4-935A-C9CED6D9E874}" type="slidenum">
              <a:rPr lang="en-IN" smtClean="0"/>
              <a:t>‹#›</a:t>
            </a:fld>
            <a:endParaRPr lang="en-IN"/>
          </a:p>
        </p:txBody>
      </p:sp>
    </p:spTree>
    <p:extLst>
      <p:ext uri="{BB962C8B-B14F-4D97-AF65-F5344CB8AC3E}">
        <p14:creationId xmlns:p14="http://schemas.microsoft.com/office/powerpoint/2010/main" val="2397980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780D-390F-4812-B0FD-A4F319188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1862E91-6D92-4D64-B883-801C997992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2F80FB-72F0-4993-9DAD-98C93F90E3AB}"/>
              </a:ext>
            </a:extLst>
          </p:cNvPr>
          <p:cNvSpPr>
            <a:spLocks noGrp="1"/>
          </p:cNvSpPr>
          <p:nvPr>
            <p:ph type="dt" sz="half" idx="10"/>
          </p:nvPr>
        </p:nvSpPr>
        <p:spPr/>
        <p:txBody>
          <a:bodyPr/>
          <a:lstStyle/>
          <a:p>
            <a:fld id="{486A0613-6FE4-423D-811D-CEC9EEA0B7EB}" type="datetimeFigureOut">
              <a:rPr lang="en-IN" smtClean="0"/>
              <a:t>10-02-2022</a:t>
            </a:fld>
            <a:endParaRPr lang="en-IN"/>
          </a:p>
        </p:txBody>
      </p:sp>
      <p:sp>
        <p:nvSpPr>
          <p:cNvPr id="5" name="Footer Placeholder 4">
            <a:extLst>
              <a:ext uri="{FF2B5EF4-FFF2-40B4-BE49-F238E27FC236}">
                <a16:creationId xmlns:a16="http://schemas.microsoft.com/office/drawing/2014/main" id="{8A9D0565-D592-4796-BE1D-137B040108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5B67CE-D3C2-476E-BD72-E43A235A470F}"/>
              </a:ext>
            </a:extLst>
          </p:cNvPr>
          <p:cNvSpPr>
            <a:spLocks noGrp="1"/>
          </p:cNvSpPr>
          <p:nvPr>
            <p:ph type="sldNum" sz="quarter" idx="12"/>
          </p:nvPr>
        </p:nvSpPr>
        <p:spPr/>
        <p:txBody>
          <a:bodyPr/>
          <a:lstStyle/>
          <a:p>
            <a:fld id="{AEA08575-8565-46D4-935A-C9CED6D9E874}" type="slidenum">
              <a:rPr lang="en-IN" smtClean="0"/>
              <a:t>‹#›</a:t>
            </a:fld>
            <a:endParaRPr lang="en-IN"/>
          </a:p>
        </p:txBody>
      </p:sp>
    </p:spTree>
    <p:extLst>
      <p:ext uri="{BB962C8B-B14F-4D97-AF65-F5344CB8AC3E}">
        <p14:creationId xmlns:p14="http://schemas.microsoft.com/office/powerpoint/2010/main" val="1251714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678A-E47C-456B-8D88-248FED7420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3E3D1A-FD43-4A8B-8B2B-D2265DD8A5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407B290-7D79-408A-A230-19FACA0D20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32C7F74-2109-41CC-BED4-444251A20504}"/>
              </a:ext>
            </a:extLst>
          </p:cNvPr>
          <p:cNvSpPr>
            <a:spLocks noGrp="1"/>
          </p:cNvSpPr>
          <p:nvPr>
            <p:ph type="dt" sz="half" idx="10"/>
          </p:nvPr>
        </p:nvSpPr>
        <p:spPr/>
        <p:txBody>
          <a:bodyPr/>
          <a:lstStyle/>
          <a:p>
            <a:fld id="{486A0613-6FE4-423D-811D-CEC9EEA0B7EB}" type="datetimeFigureOut">
              <a:rPr lang="en-IN" smtClean="0"/>
              <a:t>10-02-2022</a:t>
            </a:fld>
            <a:endParaRPr lang="en-IN"/>
          </a:p>
        </p:txBody>
      </p:sp>
      <p:sp>
        <p:nvSpPr>
          <p:cNvPr id="6" name="Footer Placeholder 5">
            <a:extLst>
              <a:ext uri="{FF2B5EF4-FFF2-40B4-BE49-F238E27FC236}">
                <a16:creationId xmlns:a16="http://schemas.microsoft.com/office/drawing/2014/main" id="{D69D29E5-EB18-4F88-8006-EF1AE678BE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CFE9FDB-D1CD-4E22-8B38-13E017CEA84C}"/>
              </a:ext>
            </a:extLst>
          </p:cNvPr>
          <p:cNvSpPr>
            <a:spLocks noGrp="1"/>
          </p:cNvSpPr>
          <p:nvPr>
            <p:ph type="sldNum" sz="quarter" idx="12"/>
          </p:nvPr>
        </p:nvSpPr>
        <p:spPr/>
        <p:txBody>
          <a:bodyPr/>
          <a:lstStyle/>
          <a:p>
            <a:fld id="{AEA08575-8565-46D4-935A-C9CED6D9E874}" type="slidenum">
              <a:rPr lang="en-IN" smtClean="0"/>
              <a:t>‹#›</a:t>
            </a:fld>
            <a:endParaRPr lang="en-IN"/>
          </a:p>
        </p:txBody>
      </p:sp>
    </p:spTree>
    <p:extLst>
      <p:ext uri="{BB962C8B-B14F-4D97-AF65-F5344CB8AC3E}">
        <p14:creationId xmlns:p14="http://schemas.microsoft.com/office/powerpoint/2010/main" val="1270838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83829-4607-4CB2-BE14-17283A5C436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8E0879C-FDD6-4DF9-BB28-7C98D64413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7769E8-D0B7-4C57-8701-2FCECAD05E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B19F9A9-B9CC-473A-A45E-CC11E2F08A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ACA09-94F7-453C-9923-E3918B0C5B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681A2C8-64ED-4EE6-BACD-4F4004EEE103}"/>
              </a:ext>
            </a:extLst>
          </p:cNvPr>
          <p:cNvSpPr>
            <a:spLocks noGrp="1"/>
          </p:cNvSpPr>
          <p:nvPr>
            <p:ph type="dt" sz="half" idx="10"/>
          </p:nvPr>
        </p:nvSpPr>
        <p:spPr/>
        <p:txBody>
          <a:bodyPr/>
          <a:lstStyle/>
          <a:p>
            <a:fld id="{486A0613-6FE4-423D-811D-CEC9EEA0B7EB}" type="datetimeFigureOut">
              <a:rPr lang="en-IN" smtClean="0"/>
              <a:t>10-02-2022</a:t>
            </a:fld>
            <a:endParaRPr lang="en-IN"/>
          </a:p>
        </p:txBody>
      </p:sp>
      <p:sp>
        <p:nvSpPr>
          <p:cNvPr id="8" name="Footer Placeholder 7">
            <a:extLst>
              <a:ext uri="{FF2B5EF4-FFF2-40B4-BE49-F238E27FC236}">
                <a16:creationId xmlns:a16="http://schemas.microsoft.com/office/drawing/2014/main" id="{491D6FF5-B7DD-4AF2-80D4-ED23F93D15B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B18B11A-06FA-47CE-8521-48C5C35C9F29}"/>
              </a:ext>
            </a:extLst>
          </p:cNvPr>
          <p:cNvSpPr>
            <a:spLocks noGrp="1"/>
          </p:cNvSpPr>
          <p:nvPr>
            <p:ph type="sldNum" sz="quarter" idx="12"/>
          </p:nvPr>
        </p:nvSpPr>
        <p:spPr/>
        <p:txBody>
          <a:bodyPr/>
          <a:lstStyle/>
          <a:p>
            <a:fld id="{AEA08575-8565-46D4-935A-C9CED6D9E874}" type="slidenum">
              <a:rPr lang="en-IN" smtClean="0"/>
              <a:t>‹#›</a:t>
            </a:fld>
            <a:endParaRPr lang="en-IN"/>
          </a:p>
        </p:txBody>
      </p:sp>
    </p:spTree>
    <p:extLst>
      <p:ext uri="{BB962C8B-B14F-4D97-AF65-F5344CB8AC3E}">
        <p14:creationId xmlns:p14="http://schemas.microsoft.com/office/powerpoint/2010/main" val="3180500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1073C-E30F-4360-898B-7BC969EAF3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1A65E2C-0849-4446-8A4D-EE2D8DB7E657}"/>
              </a:ext>
            </a:extLst>
          </p:cNvPr>
          <p:cNvSpPr>
            <a:spLocks noGrp="1"/>
          </p:cNvSpPr>
          <p:nvPr>
            <p:ph type="dt" sz="half" idx="10"/>
          </p:nvPr>
        </p:nvSpPr>
        <p:spPr/>
        <p:txBody>
          <a:bodyPr/>
          <a:lstStyle/>
          <a:p>
            <a:fld id="{486A0613-6FE4-423D-811D-CEC9EEA0B7EB}" type="datetimeFigureOut">
              <a:rPr lang="en-IN" smtClean="0"/>
              <a:t>10-02-2022</a:t>
            </a:fld>
            <a:endParaRPr lang="en-IN"/>
          </a:p>
        </p:txBody>
      </p:sp>
      <p:sp>
        <p:nvSpPr>
          <p:cNvPr id="4" name="Footer Placeholder 3">
            <a:extLst>
              <a:ext uri="{FF2B5EF4-FFF2-40B4-BE49-F238E27FC236}">
                <a16:creationId xmlns:a16="http://schemas.microsoft.com/office/drawing/2014/main" id="{0858D3D3-50CD-498B-825E-7D1BFF6584E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31184C6-9AC0-4C7F-8829-85D3D187CE55}"/>
              </a:ext>
            </a:extLst>
          </p:cNvPr>
          <p:cNvSpPr>
            <a:spLocks noGrp="1"/>
          </p:cNvSpPr>
          <p:nvPr>
            <p:ph type="sldNum" sz="quarter" idx="12"/>
          </p:nvPr>
        </p:nvSpPr>
        <p:spPr/>
        <p:txBody>
          <a:bodyPr/>
          <a:lstStyle/>
          <a:p>
            <a:fld id="{AEA08575-8565-46D4-935A-C9CED6D9E874}" type="slidenum">
              <a:rPr lang="en-IN" smtClean="0"/>
              <a:t>‹#›</a:t>
            </a:fld>
            <a:endParaRPr lang="en-IN"/>
          </a:p>
        </p:txBody>
      </p:sp>
    </p:spTree>
    <p:extLst>
      <p:ext uri="{BB962C8B-B14F-4D97-AF65-F5344CB8AC3E}">
        <p14:creationId xmlns:p14="http://schemas.microsoft.com/office/powerpoint/2010/main" val="119456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1BF9C3-AC8C-4483-AAA2-EE7574E1B7A7}"/>
              </a:ext>
            </a:extLst>
          </p:cNvPr>
          <p:cNvSpPr>
            <a:spLocks noGrp="1"/>
          </p:cNvSpPr>
          <p:nvPr>
            <p:ph type="dt" sz="half" idx="10"/>
          </p:nvPr>
        </p:nvSpPr>
        <p:spPr/>
        <p:txBody>
          <a:bodyPr/>
          <a:lstStyle/>
          <a:p>
            <a:fld id="{486A0613-6FE4-423D-811D-CEC9EEA0B7EB}" type="datetimeFigureOut">
              <a:rPr lang="en-IN" smtClean="0"/>
              <a:t>10-02-2022</a:t>
            </a:fld>
            <a:endParaRPr lang="en-IN"/>
          </a:p>
        </p:txBody>
      </p:sp>
      <p:sp>
        <p:nvSpPr>
          <p:cNvPr id="3" name="Footer Placeholder 2">
            <a:extLst>
              <a:ext uri="{FF2B5EF4-FFF2-40B4-BE49-F238E27FC236}">
                <a16:creationId xmlns:a16="http://schemas.microsoft.com/office/drawing/2014/main" id="{76A5993C-4D93-4C89-BD73-46BB49F799A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A15A1CF-632F-41F6-B65C-7E745D48CB74}"/>
              </a:ext>
            </a:extLst>
          </p:cNvPr>
          <p:cNvSpPr>
            <a:spLocks noGrp="1"/>
          </p:cNvSpPr>
          <p:nvPr>
            <p:ph type="sldNum" sz="quarter" idx="12"/>
          </p:nvPr>
        </p:nvSpPr>
        <p:spPr/>
        <p:txBody>
          <a:bodyPr/>
          <a:lstStyle/>
          <a:p>
            <a:fld id="{AEA08575-8565-46D4-935A-C9CED6D9E874}" type="slidenum">
              <a:rPr lang="en-IN" smtClean="0"/>
              <a:t>‹#›</a:t>
            </a:fld>
            <a:endParaRPr lang="en-IN"/>
          </a:p>
        </p:txBody>
      </p:sp>
    </p:spTree>
    <p:extLst>
      <p:ext uri="{BB962C8B-B14F-4D97-AF65-F5344CB8AC3E}">
        <p14:creationId xmlns:p14="http://schemas.microsoft.com/office/powerpoint/2010/main" val="1222838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C0C3-2DD2-4F8D-9099-E59B90B93F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D849036-7303-4495-987B-A40992F045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8BADF40-FF8C-4B43-87F0-D5E722F008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831C48-69E7-4979-8CAD-8BF09E71A6BE}"/>
              </a:ext>
            </a:extLst>
          </p:cNvPr>
          <p:cNvSpPr>
            <a:spLocks noGrp="1"/>
          </p:cNvSpPr>
          <p:nvPr>
            <p:ph type="dt" sz="half" idx="10"/>
          </p:nvPr>
        </p:nvSpPr>
        <p:spPr/>
        <p:txBody>
          <a:bodyPr/>
          <a:lstStyle/>
          <a:p>
            <a:fld id="{486A0613-6FE4-423D-811D-CEC9EEA0B7EB}" type="datetimeFigureOut">
              <a:rPr lang="en-IN" smtClean="0"/>
              <a:t>10-02-2022</a:t>
            </a:fld>
            <a:endParaRPr lang="en-IN"/>
          </a:p>
        </p:txBody>
      </p:sp>
      <p:sp>
        <p:nvSpPr>
          <p:cNvPr id="6" name="Footer Placeholder 5">
            <a:extLst>
              <a:ext uri="{FF2B5EF4-FFF2-40B4-BE49-F238E27FC236}">
                <a16:creationId xmlns:a16="http://schemas.microsoft.com/office/drawing/2014/main" id="{25128347-710D-4AF9-98B4-937E47596E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215ABF-660F-46C1-B9FD-B256F714A4D1}"/>
              </a:ext>
            </a:extLst>
          </p:cNvPr>
          <p:cNvSpPr>
            <a:spLocks noGrp="1"/>
          </p:cNvSpPr>
          <p:nvPr>
            <p:ph type="sldNum" sz="quarter" idx="12"/>
          </p:nvPr>
        </p:nvSpPr>
        <p:spPr/>
        <p:txBody>
          <a:bodyPr/>
          <a:lstStyle/>
          <a:p>
            <a:fld id="{AEA08575-8565-46D4-935A-C9CED6D9E874}" type="slidenum">
              <a:rPr lang="en-IN" smtClean="0"/>
              <a:t>‹#›</a:t>
            </a:fld>
            <a:endParaRPr lang="en-IN"/>
          </a:p>
        </p:txBody>
      </p:sp>
    </p:spTree>
    <p:extLst>
      <p:ext uri="{BB962C8B-B14F-4D97-AF65-F5344CB8AC3E}">
        <p14:creationId xmlns:p14="http://schemas.microsoft.com/office/powerpoint/2010/main" val="3491987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BDA07-70C9-4511-BC7C-71CF085B3E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B20FD46-F42C-4D30-B678-27BDA99B68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CA7F4AB-27B4-4F7D-BC09-B1BA7D3F0F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F8949-454D-408E-BC60-52029A2159E8}"/>
              </a:ext>
            </a:extLst>
          </p:cNvPr>
          <p:cNvSpPr>
            <a:spLocks noGrp="1"/>
          </p:cNvSpPr>
          <p:nvPr>
            <p:ph type="dt" sz="half" idx="10"/>
          </p:nvPr>
        </p:nvSpPr>
        <p:spPr/>
        <p:txBody>
          <a:bodyPr/>
          <a:lstStyle/>
          <a:p>
            <a:fld id="{486A0613-6FE4-423D-811D-CEC9EEA0B7EB}" type="datetimeFigureOut">
              <a:rPr lang="en-IN" smtClean="0"/>
              <a:t>10-02-2022</a:t>
            </a:fld>
            <a:endParaRPr lang="en-IN"/>
          </a:p>
        </p:txBody>
      </p:sp>
      <p:sp>
        <p:nvSpPr>
          <p:cNvPr id="6" name="Footer Placeholder 5">
            <a:extLst>
              <a:ext uri="{FF2B5EF4-FFF2-40B4-BE49-F238E27FC236}">
                <a16:creationId xmlns:a16="http://schemas.microsoft.com/office/drawing/2014/main" id="{0CC94C80-E85B-4E2F-AC5A-17FB668039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4DCF40-7915-43A1-BC55-75A62BDA71A2}"/>
              </a:ext>
            </a:extLst>
          </p:cNvPr>
          <p:cNvSpPr>
            <a:spLocks noGrp="1"/>
          </p:cNvSpPr>
          <p:nvPr>
            <p:ph type="sldNum" sz="quarter" idx="12"/>
          </p:nvPr>
        </p:nvSpPr>
        <p:spPr/>
        <p:txBody>
          <a:bodyPr/>
          <a:lstStyle/>
          <a:p>
            <a:fld id="{AEA08575-8565-46D4-935A-C9CED6D9E874}" type="slidenum">
              <a:rPr lang="en-IN" smtClean="0"/>
              <a:t>‹#›</a:t>
            </a:fld>
            <a:endParaRPr lang="en-IN"/>
          </a:p>
        </p:txBody>
      </p:sp>
    </p:spTree>
    <p:extLst>
      <p:ext uri="{BB962C8B-B14F-4D97-AF65-F5344CB8AC3E}">
        <p14:creationId xmlns:p14="http://schemas.microsoft.com/office/powerpoint/2010/main" val="234320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999CCE-DF8A-47FD-8B3A-963BB9DDA8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5969E72-BF75-4B47-813B-DB4611FF54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B85727-2C37-46BE-A38B-FCD80A9DDC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6A0613-6FE4-423D-811D-CEC9EEA0B7EB}" type="datetimeFigureOut">
              <a:rPr lang="en-IN" smtClean="0"/>
              <a:t>10-02-2022</a:t>
            </a:fld>
            <a:endParaRPr lang="en-IN"/>
          </a:p>
        </p:txBody>
      </p:sp>
      <p:sp>
        <p:nvSpPr>
          <p:cNvPr id="5" name="Footer Placeholder 4">
            <a:extLst>
              <a:ext uri="{FF2B5EF4-FFF2-40B4-BE49-F238E27FC236}">
                <a16:creationId xmlns:a16="http://schemas.microsoft.com/office/drawing/2014/main" id="{FEF4EE7E-AB2A-4521-8B5A-81F827E425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F6DF72E-FB63-4A41-BF05-E7467E2122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A08575-8565-46D4-935A-C9CED6D9E874}" type="slidenum">
              <a:rPr lang="en-IN" smtClean="0"/>
              <a:t>‹#›</a:t>
            </a:fld>
            <a:endParaRPr lang="en-IN"/>
          </a:p>
        </p:txBody>
      </p:sp>
    </p:spTree>
    <p:extLst>
      <p:ext uri="{BB962C8B-B14F-4D97-AF65-F5344CB8AC3E}">
        <p14:creationId xmlns:p14="http://schemas.microsoft.com/office/powerpoint/2010/main" val="2900622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github.com/gatsbyjs/gatsby" TargetMode="External"/><Relationship Id="rId2" Type="http://schemas.openxmlformats.org/officeDocument/2006/relationships/hyperlink" Target="https://github.com/zeit/next.js/" TargetMode="Externa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0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flaviocopes.com/graphql/" TargetMode="External"/><Relationship Id="rId2" Type="http://schemas.openxmlformats.org/officeDocument/2006/relationships/hyperlink" Target="https://flaviocopes.com/redux/"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reactjs.org/docs/react-api.html#reactpurecomponent"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reactjs.org/docs/react-api.html#reactmemo"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3F59D-E480-472A-90A6-CC88AE4B69F8}"/>
              </a:ext>
            </a:extLst>
          </p:cNvPr>
          <p:cNvSpPr>
            <a:spLocks noGrp="1"/>
          </p:cNvSpPr>
          <p:nvPr>
            <p:ph type="ctrTitle"/>
          </p:nvPr>
        </p:nvSpPr>
        <p:spPr/>
        <p:txBody>
          <a:bodyPr/>
          <a:lstStyle/>
          <a:p>
            <a:r>
              <a:rPr lang="en-IN" dirty="0"/>
              <a:t>Redux</a:t>
            </a:r>
          </a:p>
        </p:txBody>
      </p:sp>
      <p:sp>
        <p:nvSpPr>
          <p:cNvPr id="3" name="Subtitle 2">
            <a:extLst>
              <a:ext uri="{FF2B5EF4-FFF2-40B4-BE49-F238E27FC236}">
                <a16:creationId xmlns:a16="http://schemas.microsoft.com/office/drawing/2014/main" id="{92E12990-A60A-446B-BE0F-B442E911706C}"/>
              </a:ext>
            </a:extLst>
          </p:cNvPr>
          <p:cNvSpPr>
            <a:spLocks noGrp="1"/>
          </p:cNvSpPr>
          <p:nvPr>
            <p:ph type="subTitle" idx="1"/>
          </p:nvPr>
        </p:nvSpPr>
        <p:spPr/>
        <p:txBody>
          <a:bodyPr/>
          <a:lstStyle/>
          <a:p>
            <a:r>
              <a:rPr lang="en-IN" dirty="0"/>
              <a:t>Predictable State Management</a:t>
            </a:r>
          </a:p>
          <a:p>
            <a:r>
              <a:rPr lang="en-IN" dirty="0"/>
              <a:t>Banuprakash C</a:t>
            </a:r>
          </a:p>
        </p:txBody>
      </p:sp>
    </p:spTree>
    <p:extLst>
      <p:ext uri="{BB962C8B-B14F-4D97-AF65-F5344CB8AC3E}">
        <p14:creationId xmlns:p14="http://schemas.microsoft.com/office/powerpoint/2010/main" val="3144011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6DF5B-149B-4417-9747-6991F28DE8F4}"/>
              </a:ext>
            </a:extLst>
          </p:cNvPr>
          <p:cNvSpPr>
            <a:spLocks noGrp="1"/>
          </p:cNvSpPr>
          <p:nvPr>
            <p:ph type="title"/>
          </p:nvPr>
        </p:nvSpPr>
        <p:spPr/>
        <p:txBody>
          <a:bodyPr/>
          <a:lstStyle/>
          <a:p>
            <a:r>
              <a:rPr lang="en-IN" b="1" dirty="0"/>
              <a:t>Flux characters</a:t>
            </a:r>
          </a:p>
        </p:txBody>
      </p:sp>
      <p:sp>
        <p:nvSpPr>
          <p:cNvPr id="3" name="Content Placeholder 2">
            <a:extLst>
              <a:ext uri="{FF2B5EF4-FFF2-40B4-BE49-F238E27FC236}">
                <a16:creationId xmlns:a16="http://schemas.microsoft.com/office/drawing/2014/main" id="{E50D2B0E-E503-48E5-9BF3-821F62A11CA3}"/>
              </a:ext>
            </a:extLst>
          </p:cNvPr>
          <p:cNvSpPr>
            <a:spLocks noGrp="1"/>
          </p:cNvSpPr>
          <p:nvPr>
            <p:ph idx="1"/>
          </p:nvPr>
        </p:nvSpPr>
        <p:spPr>
          <a:xfrm>
            <a:off x="838200" y="1825625"/>
            <a:ext cx="7584347" cy="4264782"/>
          </a:xfrm>
        </p:spPr>
        <p:txBody>
          <a:bodyPr>
            <a:normAutofit fontScale="92500"/>
          </a:bodyPr>
          <a:lstStyle/>
          <a:p>
            <a:pPr algn="just"/>
            <a:r>
              <a:rPr lang="en-IN" b="1" dirty="0"/>
              <a:t>The action creator</a:t>
            </a:r>
          </a:p>
          <a:p>
            <a:pPr lvl="1" algn="just"/>
            <a:r>
              <a:rPr lang="en-US" dirty="0"/>
              <a:t>Whenever you want to change the state of the app or have the view render differently, you shoot off an action.</a:t>
            </a:r>
          </a:p>
          <a:p>
            <a:pPr lvl="1" algn="just"/>
            <a:r>
              <a:rPr lang="en-US" dirty="0"/>
              <a:t>You go to the action creator knowing basically what message you want to send, and then the action creator formats that in a way that the rest of the system can understand.	</a:t>
            </a:r>
          </a:p>
          <a:p>
            <a:pPr lvl="1" algn="just"/>
            <a:r>
              <a:rPr lang="en-US" dirty="0"/>
              <a:t>The action creator creates an action with a type and a payload. </a:t>
            </a:r>
          </a:p>
          <a:p>
            <a:pPr lvl="2" algn="just"/>
            <a:r>
              <a:rPr lang="en-US" dirty="0"/>
              <a:t>The type will be one of the types that you have defined as actions in your system (usually a list of constants). </a:t>
            </a:r>
          </a:p>
          <a:p>
            <a:pPr lvl="2" algn="just"/>
            <a:r>
              <a:rPr lang="en-US" dirty="0"/>
              <a:t>An example of an action would be something like MESSAGE_CREATE or MESSAGE_READ</a:t>
            </a:r>
          </a:p>
          <a:p>
            <a:pPr lvl="1" algn="just"/>
            <a:endParaRPr lang="en-IN" dirty="0"/>
          </a:p>
        </p:txBody>
      </p:sp>
      <p:pic>
        <p:nvPicPr>
          <p:cNvPr id="5122" name="Picture 2">
            <a:extLst>
              <a:ext uri="{FF2B5EF4-FFF2-40B4-BE49-F238E27FC236}">
                <a16:creationId xmlns:a16="http://schemas.microsoft.com/office/drawing/2014/main" id="{B357F3CA-B3A2-4F7F-98DA-9BB17B2106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829" y="2200845"/>
            <a:ext cx="3745768" cy="27151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774DDD5-C7CE-4C2A-AA88-E089F23A455B}"/>
              </a:ext>
            </a:extLst>
          </p:cNvPr>
          <p:cNvSpPr txBox="1"/>
          <p:nvPr/>
        </p:nvSpPr>
        <p:spPr>
          <a:xfrm>
            <a:off x="8844944" y="5102941"/>
            <a:ext cx="2701255" cy="646331"/>
          </a:xfrm>
          <a:prstGeom prst="rect">
            <a:avLst/>
          </a:prstGeom>
          <a:noFill/>
        </p:spPr>
        <p:txBody>
          <a:bodyPr wrap="square" rtlCol="0">
            <a:spAutoFit/>
          </a:bodyPr>
          <a:lstStyle/>
          <a:p>
            <a:r>
              <a:rPr lang="en-US" dirty="0"/>
              <a:t>Think of the action creator as a telegraph operator.</a:t>
            </a:r>
            <a:endParaRPr lang="en-IN" dirty="0"/>
          </a:p>
        </p:txBody>
      </p:sp>
    </p:spTree>
    <p:extLst>
      <p:ext uri="{BB962C8B-B14F-4D97-AF65-F5344CB8AC3E}">
        <p14:creationId xmlns:p14="http://schemas.microsoft.com/office/powerpoint/2010/main" val="40861712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BB2F6-17E1-478B-B635-F0F42E5BAA17}"/>
              </a:ext>
            </a:extLst>
          </p:cNvPr>
          <p:cNvSpPr>
            <a:spLocks noGrp="1"/>
          </p:cNvSpPr>
          <p:nvPr>
            <p:ph type="title"/>
          </p:nvPr>
        </p:nvSpPr>
        <p:spPr/>
        <p:txBody>
          <a:bodyPr/>
          <a:lstStyle/>
          <a:p>
            <a:r>
              <a:rPr lang="en-IN" dirty="0"/>
              <a:t>React Performance using Web Worker</a:t>
            </a:r>
          </a:p>
        </p:txBody>
      </p:sp>
      <p:sp>
        <p:nvSpPr>
          <p:cNvPr id="3" name="Content Placeholder 2">
            <a:extLst>
              <a:ext uri="{FF2B5EF4-FFF2-40B4-BE49-F238E27FC236}">
                <a16:creationId xmlns:a16="http://schemas.microsoft.com/office/drawing/2014/main" id="{77C4B3A5-E81D-4187-8FBC-5053626856A9}"/>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C5131BEC-8CF4-4DE4-B41C-CD142DC8C94D}"/>
              </a:ext>
            </a:extLst>
          </p:cNvPr>
          <p:cNvPicPr>
            <a:picLocks noChangeAspect="1"/>
          </p:cNvPicPr>
          <p:nvPr/>
        </p:nvPicPr>
        <p:blipFill>
          <a:blip r:embed="rId2"/>
          <a:stretch>
            <a:fillRect/>
          </a:stretch>
        </p:blipFill>
        <p:spPr>
          <a:xfrm>
            <a:off x="838200" y="1825625"/>
            <a:ext cx="6262341" cy="4233284"/>
          </a:xfrm>
          <a:prstGeom prst="rect">
            <a:avLst/>
          </a:prstGeom>
        </p:spPr>
      </p:pic>
    </p:spTree>
    <p:extLst>
      <p:ext uri="{BB962C8B-B14F-4D97-AF65-F5344CB8AC3E}">
        <p14:creationId xmlns:p14="http://schemas.microsoft.com/office/powerpoint/2010/main" val="3734307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AC649-5CEB-46A5-8CBA-E7FD2A05E051}"/>
              </a:ext>
            </a:extLst>
          </p:cNvPr>
          <p:cNvSpPr>
            <a:spLocks noGrp="1"/>
          </p:cNvSpPr>
          <p:nvPr>
            <p:ph type="title"/>
          </p:nvPr>
        </p:nvSpPr>
        <p:spPr/>
        <p:txBody>
          <a:bodyPr/>
          <a:lstStyle/>
          <a:p>
            <a:r>
              <a:rPr lang="en-IN" dirty="0"/>
              <a:t>React Performance using Web Worker</a:t>
            </a:r>
          </a:p>
        </p:txBody>
      </p:sp>
      <p:sp>
        <p:nvSpPr>
          <p:cNvPr id="3" name="Content Placeholder 2">
            <a:extLst>
              <a:ext uri="{FF2B5EF4-FFF2-40B4-BE49-F238E27FC236}">
                <a16:creationId xmlns:a16="http://schemas.microsoft.com/office/drawing/2014/main" id="{7919A224-A77E-449B-92A2-5B586BD50ED8}"/>
              </a:ext>
            </a:extLst>
          </p:cNvPr>
          <p:cNvSpPr>
            <a:spLocks noGrp="1"/>
          </p:cNvSpPr>
          <p:nvPr>
            <p:ph idx="1"/>
          </p:nvPr>
        </p:nvSpPr>
        <p:spPr/>
        <p:txBody>
          <a:bodyPr/>
          <a:lstStyle/>
          <a:p>
            <a:r>
              <a:rPr lang="en-IN" dirty="0"/>
              <a:t>Use </a:t>
            </a:r>
            <a:r>
              <a:rPr lang="en-US" dirty="0"/>
              <a:t>Web Workers for tasks like image processing, sorting, filtering, and other CPU extensive tasks.</a:t>
            </a:r>
            <a:endParaRPr lang="en-IN" dirty="0"/>
          </a:p>
        </p:txBody>
      </p:sp>
      <p:pic>
        <p:nvPicPr>
          <p:cNvPr id="4" name="Picture 3">
            <a:extLst>
              <a:ext uri="{FF2B5EF4-FFF2-40B4-BE49-F238E27FC236}">
                <a16:creationId xmlns:a16="http://schemas.microsoft.com/office/drawing/2014/main" id="{AA9D9970-4BF9-4E63-B246-44F121BF445E}"/>
              </a:ext>
            </a:extLst>
          </p:cNvPr>
          <p:cNvPicPr>
            <a:picLocks noChangeAspect="1"/>
          </p:cNvPicPr>
          <p:nvPr/>
        </p:nvPicPr>
        <p:blipFill>
          <a:blip r:embed="rId2"/>
          <a:stretch>
            <a:fillRect/>
          </a:stretch>
        </p:blipFill>
        <p:spPr>
          <a:xfrm>
            <a:off x="903097" y="2783192"/>
            <a:ext cx="5192903" cy="3179328"/>
          </a:xfrm>
          <a:prstGeom prst="rect">
            <a:avLst/>
          </a:prstGeom>
        </p:spPr>
      </p:pic>
      <p:pic>
        <p:nvPicPr>
          <p:cNvPr id="5" name="Picture 4">
            <a:extLst>
              <a:ext uri="{FF2B5EF4-FFF2-40B4-BE49-F238E27FC236}">
                <a16:creationId xmlns:a16="http://schemas.microsoft.com/office/drawing/2014/main" id="{1098A33A-999B-4C1A-9F10-6E102A6863D6}"/>
              </a:ext>
            </a:extLst>
          </p:cNvPr>
          <p:cNvPicPr>
            <a:picLocks noChangeAspect="1"/>
          </p:cNvPicPr>
          <p:nvPr/>
        </p:nvPicPr>
        <p:blipFill>
          <a:blip r:embed="rId3"/>
          <a:stretch>
            <a:fillRect/>
          </a:stretch>
        </p:blipFill>
        <p:spPr>
          <a:xfrm>
            <a:off x="6327723" y="2783192"/>
            <a:ext cx="4794354" cy="3601222"/>
          </a:xfrm>
          <a:prstGeom prst="rect">
            <a:avLst/>
          </a:prstGeom>
        </p:spPr>
      </p:pic>
    </p:spTree>
    <p:extLst>
      <p:ext uri="{BB962C8B-B14F-4D97-AF65-F5344CB8AC3E}">
        <p14:creationId xmlns:p14="http://schemas.microsoft.com/office/powerpoint/2010/main" val="22838829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171F5-400B-4656-B842-A1265B609281}"/>
              </a:ext>
            </a:extLst>
          </p:cNvPr>
          <p:cNvSpPr>
            <a:spLocks noGrp="1"/>
          </p:cNvSpPr>
          <p:nvPr>
            <p:ph type="title"/>
          </p:nvPr>
        </p:nvSpPr>
        <p:spPr/>
        <p:txBody>
          <a:bodyPr/>
          <a:lstStyle/>
          <a:p>
            <a:r>
              <a:rPr lang="en-IN" dirty="0"/>
              <a:t>React Performance</a:t>
            </a:r>
          </a:p>
        </p:txBody>
      </p:sp>
      <p:sp>
        <p:nvSpPr>
          <p:cNvPr id="3" name="Content Placeholder 2">
            <a:extLst>
              <a:ext uri="{FF2B5EF4-FFF2-40B4-BE49-F238E27FC236}">
                <a16:creationId xmlns:a16="http://schemas.microsoft.com/office/drawing/2014/main" id="{EAEF56A7-3B74-4BE6-B1D3-D342F762F3FB}"/>
              </a:ext>
            </a:extLst>
          </p:cNvPr>
          <p:cNvSpPr>
            <a:spLocks noGrp="1"/>
          </p:cNvSpPr>
          <p:nvPr>
            <p:ph idx="1"/>
          </p:nvPr>
        </p:nvSpPr>
        <p:spPr/>
        <p:txBody>
          <a:bodyPr/>
          <a:lstStyle/>
          <a:p>
            <a:r>
              <a:rPr lang="en-IN" b="1" dirty="0"/>
              <a:t>Consider Server-side Rendering</a:t>
            </a:r>
          </a:p>
          <a:p>
            <a:pPr lvl="1"/>
            <a:r>
              <a:rPr lang="en-US" dirty="0"/>
              <a:t>Server-side rendering provides performance benefit and consistent SEO performance</a:t>
            </a:r>
          </a:p>
          <a:p>
            <a:pPr lvl="1"/>
            <a:r>
              <a:rPr lang="en-US" dirty="0"/>
              <a:t>React app page source without server-side rendering</a:t>
            </a:r>
            <a:endParaRPr lang="en-IN" dirty="0"/>
          </a:p>
        </p:txBody>
      </p:sp>
      <p:pic>
        <p:nvPicPr>
          <p:cNvPr id="4" name="Picture 3">
            <a:extLst>
              <a:ext uri="{FF2B5EF4-FFF2-40B4-BE49-F238E27FC236}">
                <a16:creationId xmlns:a16="http://schemas.microsoft.com/office/drawing/2014/main" id="{7FAA17E9-6BAC-4155-B5DC-B11ABF8FAA00}"/>
              </a:ext>
            </a:extLst>
          </p:cNvPr>
          <p:cNvPicPr>
            <a:picLocks noChangeAspect="1"/>
          </p:cNvPicPr>
          <p:nvPr/>
        </p:nvPicPr>
        <p:blipFill>
          <a:blip r:embed="rId2"/>
          <a:stretch>
            <a:fillRect/>
          </a:stretch>
        </p:blipFill>
        <p:spPr>
          <a:xfrm>
            <a:off x="1258213" y="3604854"/>
            <a:ext cx="3820058" cy="2572109"/>
          </a:xfrm>
          <a:prstGeom prst="rect">
            <a:avLst/>
          </a:prstGeom>
        </p:spPr>
      </p:pic>
      <p:sp>
        <p:nvSpPr>
          <p:cNvPr id="7" name="TextBox 6">
            <a:extLst>
              <a:ext uri="{FF2B5EF4-FFF2-40B4-BE49-F238E27FC236}">
                <a16:creationId xmlns:a16="http://schemas.microsoft.com/office/drawing/2014/main" id="{E31C5992-D6E3-43E5-8ACE-BF045014F151}"/>
              </a:ext>
            </a:extLst>
          </p:cNvPr>
          <p:cNvSpPr txBox="1"/>
          <p:nvPr/>
        </p:nvSpPr>
        <p:spPr>
          <a:xfrm rot="10800000" flipV="1">
            <a:off x="5498284" y="3539629"/>
            <a:ext cx="5238179" cy="923330"/>
          </a:xfrm>
          <a:prstGeom prst="rect">
            <a:avLst/>
          </a:prstGeom>
          <a:noFill/>
        </p:spPr>
        <p:txBody>
          <a:bodyPr wrap="square" rtlCol="0">
            <a:spAutoFit/>
          </a:bodyPr>
          <a:lstStyle/>
          <a:p>
            <a:r>
              <a:rPr lang="en-US" dirty="0"/>
              <a:t>The browser will also fetch the app.js bundle, which contains the application code and render the full page after a second or two.</a:t>
            </a:r>
            <a:endParaRPr lang="en-IN" dirty="0"/>
          </a:p>
        </p:txBody>
      </p:sp>
      <p:pic>
        <p:nvPicPr>
          <p:cNvPr id="8" name="Picture 7">
            <a:extLst>
              <a:ext uri="{FF2B5EF4-FFF2-40B4-BE49-F238E27FC236}">
                <a16:creationId xmlns:a16="http://schemas.microsoft.com/office/drawing/2014/main" id="{91E584FA-09C2-4D19-924F-EAC7FA7157DE}"/>
              </a:ext>
            </a:extLst>
          </p:cNvPr>
          <p:cNvPicPr>
            <a:picLocks noChangeAspect="1"/>
          </p:cNvPicPr>
          <p:nvPr/>
        </p:nvPicPr>
        <p:blipFill>
          <a:blip r:embed="rId3"/>
          <a:stretch>
            <a:fillRect/>
          </a:stretch>
        </p:blipFill>
        <p:spPr>
          <a:xfrm>
            <a:off x="5762042" y="4434344"/>
            <a:ext cx="3709130" cy="1877556"/>
          </a:xfrm>
          <a:prstGeom prst="rect">
            <a:avLst/>
          </a:prstGeom>
        </p:spPr>
      </p:pic>
    </p:spTree>
    <p:extLst>
      <p:ext uri="{BB962C8B-B14F-4D97-AF65-F5344CB8AC3E}">
        <p14:creationId xmlns:p14="http://schemas.microsoft.com/office/powerpoint/2010/main" val="19412704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AF5B4-A620-496E-B7C9-1E6EBCFF4709}"/>
              </a:ext>
            </a:extLst>
          </p:cNvPr>
          <p:cNvSpPr>
            <a:spLocks noGrp="1"/>
          </p:cNvSpPr>
          <p:nvPr>
            <p:ph type="title"/>
          </p:nvPr>
        </p:nvSpPr>
        <p:spPr/>
        <p:txBody>
          <a:bodyPr/>
          <a:lstStyle/>
          <a:p>
            <a:r>
              <a:rPr lang="en-IN" dirty="0"/>
              <a:t>React Performance</a:t>
            </a:r>
          </a:p>
        </p:txBody>
      </p:sp>
      <p:sp>
        <p:nvSpPr>
          <p:cNvPr id="3" name="Content Placeholder 2">
            <a:extLst>
              <a:ext uri="{FF2B5EF4-FFF2-40B4-BE49-F238E27FC236}">
                <a16:creationId xmlns:a16="http://schemas.microsoft.com/office/drawing/2014/main" id="{23681F10-0886-4BD5-A3A7-19224CA76594}"/>
              </a:ext>
            </a:extLst>
          </p:cNvPr>
          <p:cNvSpPr>
            <a:spLocks noGrp="1"/>
          </p:cNvSpPr>
          <p:nvPr>
            <p:ph idx="1"/>
          </p:nvPr>
        </p:nvSpPr>
        <p:spPr/>
        <p:txBody>
          <a:bodyPr>
            <a:normAutofit/>
          </a:bodyPr>
          <a:lstStyle/>
          <a:p>
            <a:r>
              <a:rPr lang="en-IN" b="1" dirty="0"/>
              <a:t>Consider Server-side Rendering</a:t>
            </a:r>
          </a:p>
          <a:p>
            <a:pPr lvl="1"/>
            <a:r>
              <a:rPr lang="en-US" dirty="0"/>
              <a:t>The same app with server-side rendering enabled:</a:t>
            </a:r>
          </a:p>
          <a:p>
            <a:pPr lvl="2"/>
            <a:r>
              <a:rPr lang="en-US" sz="1800" dirty="0"/>
              <a:t>We see that only one trip to the server happens before the users get their content. </a:t>
            </a:r>
          </a:p>
          <a:p>
            <a:pPr lvl="2"/>
            <a:r>
              <a:rPr lang="en-US" sz="1800" dirty="0"/>
              <a:t>When the browser requests a page, the server loads React in the memory and fetches the data required to render the app. </a:t>
            </a:r>
          </a:p>
          <a:p>
            <a:pPr lvl="2"/>
            <a:r>
              <a:rPr lang="en-US" sz="1800" dirty="0"/>
              <a:t>After that, the server sends generated HTML to the browser, which is immediately shown to the user. [</a:t>
            </a:r>
            <a:r>
              <a:rPr lang="en-US" dirty="0"/>
              <a:t>Time to First Meaningful Paint]</a:t>
            </a:r>
            <a:endParaRPr lang="en-US" sz="1800" dirty="0"/>
          </a:p>
          <a:p>
            <a:pPr lvl="1"/>
            <a:r>
              <a:rPr lang="en-US" dirty="0"/>
              <a:t>Some popular solutions that provides SSR for React apps:</a:t>
            </a:r>
          </a:p>
          <a:p>
            <a:pPr lvl="2"/>
            <a:r>
              <a:rPr lang="en-IN" dirty="0">
                <a:hlinkClick r:id="rId2"/>
              </a:rPr>
              <a:t>Next.js</a:t>
            </a:r>
            <a:endParaRPr lang="en-IN" dirty="0"/>
          </a:p>
          <a:p>
            <a:pPr lvl="2"/>
            <a:r>
              <a:rPr lang="en-IN" dirty="0">
                <a:hlinkClick r:id="rId3"/>
              </a:rPr>
              <a:t>Gatsby</a:t>
            </a:r>
            <a:endParaRPr lang="en-IN" dirty="0"/>
          </a:p>
          <a:p>
            <a:pPr lvl="2"/>
            <a:endParaRPr lang="en-IN" dirty="0"/>
          </a:p>
        </p:txBody>
      </p:sp>
      <p:pic>
        <p:nvPicPr>
          <p:cNvPr id="4" name="Picture 3">
            <a:extLst>
              <a:ext uri="{FF2B5EF4-FFF2-40B4-BE49-F238E27FC236}">
                <a16:creationId xmlns:a16="http://schemas.microsoft.com/office/drawing/2014/main" id="{BD45E3D1-C085-427C-8473-E771C3873CBD}"/>
              </a:ext>
            </a:extLst>
          </p:cNvPr>
          <p:cNvPicPr>
            <a:picLocks noChangeAspect="1"/>
          </p:cNvPicPr>
          <p:nvPr/>
        </p:nvPicPr>
        <p:blipFill>
          <a:blip r:embed="rId4"/>
          <a:stretch>
            <a:fillRect/>
          </a:stretch>
        </p:blipFill>
        <p:spPr>
          <a:xfrm>
            <a:off x="5164822" y="4553223"/>
            <a:ext cx="4323748" cy="1419738"/>
          </a:xfrm>
          <a:prstGeom prst="rect">
            <a:avLst/>
          </a:prstGeom>
        </p:spPr>
      </p:pic>
    </p:spTree>
    <p:extLst>
      <p:ext uri="{BB962C8B-B14F-4D97-AF65-F5344CB8AC3E}">
        <p14:creationId xmlns:p14="http://schemas.microsoft.com/office/powerpoint/2010/main" val="4039243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6AD8-C2D6-4CFB-B68A-5C2AB9B9BC51}"/>
              </a:ext>
            </a:extLst>
          </p:cNvPr>
          <p:cNvSpPr>
            <a:spLocks noGrp="1"/>
          </p:cNvSpPr>
          <p:nvPr>
            <p:ph type="title"/>
          </p:nvPr>
        </p:nvSpPr>
        <p:spPr/>
        <p:txBody>
          <a:bodyPr/>
          <a:lstStyle/>
          <a:p>
            <a:r>
              <a:rPr lang="en-IN" dirty="0"/>
              <a:t>React Performance</a:t>
            </a:r>
          </a:p>
        </p:txBody>
      </p:sp>
      <p:sp>
        <p:nvSpPr>
          <p:cNvPr id="3" name="Content Placeholder 2">
            <a:extLst>
              <a:ext uri="{FF2B5EF4-FFF2-40B4-BE49-F238E27FC236}">
                <a16:creationId xmlns:a16="http://schemas.microsoft.com/office/drawing/2014/main" id="{C9BD6BAE-66FC-43E6-91D6-7C49670441BE}"/>
              </a:ext>
            </a:extLst>
          </p:cNvPr>
          <p:cNvSpPr>
            <a:spLocks noGrp="1"/>
          </p:cNvSpPr>
          <p:nvPr>
            <p:ph idx="1"/>
          </p:nvPr>
        </p:nvSpPr>
        <p:spPr/>
        <p:txBody>
          <a:bodyPr/>
          <a:lstStyle/>
          <a:p>
            <a:r>
              <a:rPr lang="en-IN" dirty="0"/>
              <a:t>Using next.js [ </a:t>
            </a:r>
            <a:r>
              <a:rPr lang="en-IN" dirty="0" err="1"/>
              <a:t>npm</a:t>
            </a:r>
            <a:r>
              <a:rPr lang="en-IN" dirty="0"/>
              <a:t> </a:t>
            </a:r>
            <a:r>
              <a:rPr lang="en-IN" dirty="0" err="1"/>
              <a:t>i</a:t>
            </a:r>
            <a:r>
              <a:rPr lang="en-IN" dirty="0"/>
              <a:t> --save next ]</a:t>
            </a:r>
          </a:p>
        </p:txBody>
      </p:sp>
      <p:pic>
        <p:nvPicPr>
          <p:cNvPr id="4" name="Picture 3">
            <a:extLst>
              <a:ext uri="{FF2B5EF4-FFF2-40B4-BE49-F238E27FC236}">
                <a16:creationId xmlns:a16="http://schemas.microsoft.com/office/drawing/2014/main" id="{0DDB7D86-CDA6-4806-9235-317F9DEE123B}"/>
              </a:ext>
            </a:extLst>
          </p:cNvPr>
          <p:cNvPicPr>
            <a:picLocks noChangeAspect="1"/>
          </p:cNvPicPr>
          <p:nvPr/>
        </p:nvPicPr>
        <p:blipFill>
          <a:blip r:embed="rId2"/>
          <a:stretch>
            <a:fillRect/>
          </a:stretch>
        </p:blipFill>
        <p:spPr>
          <a:xfrm>
            <a:off x="1095623" y="2390863"/>
            <a:ext cx="3006593" cy="3602102"/>
          </a:xfrm>
          <a:prstGeom prst="rect">
            <a:avLst/>
          </a:prstGeom>
        </p:spPr>
      </p:pic>
      <p:pic>
        <p:nvPicPr>
          <p:cNvPr id="5" name="Picture 4">
            <a:extLst>
              <a:ext uri="{FF2B5EF4-FFF2-40B4-BE49-F238E27FC236}">
                <a16:creationId xmlns:a16="http://schemas.microsoft.com/office/drawing/2014/main" id="{81FAAAEC-7EBE-4422-A6ED-723DC2FC9AF8}"/>
              </a:ext>
            </a:extLst>
          </p:cNvPr>
          <p:cNvPicPr>
            <a:picLocks noChangeAspect="1"/>
          </p:cNvPicPr>
          <p:nvPr/>
        </p:nvPicPr>
        <p:blipFill>
          <a:blip r:embed="rId3"/>
          <a:stretch>
            <a:fillRect/>
          </a:stretch>
        </p:blipFill>
        <p:spPr>
          <a:xfrm>
            <a:off x="6703705" y="3840961"/>
            <a:ext cx="3819729" cy="2227505"/>
          </a:xfrm>
          <a:prstGeom prst="rect">
            <a:avLst/>
          </a:prstGeom>
        </p:spPr>
      </p:pic>
      <p:pic>
        <p:nvPicPr>
          <p:cNvPr id="7" name="Picture 6">
            <a:extLst>
              <a:ext uri="{FF2B5EF4-FFF2-40B4-BE49-F238E27FC236}">
                <a16:creationId xmlns:a16="http://schemas.microsoft.com/office/drawing/2014/main" id="{1FBBD956-9C6C-4BAC-9F2B-6BD20BD6BAA1}"/>
              </a:ext>
            </a:extLst>
          </p:cNvPr>
          <p:cNvPicPr>
            <a:picLocks noChangeAspect="1"/>
          </p:cNvPicPr>
          <p:nvPr/>
        </p:nvPicPr>
        <p:blipFill>
          <a:blip r:embed="rId4"/>
          <a:stretch>
            <a:fillRect/>
          </a:stretch>
        </p:blipFill>
        <p:spPr>
          <a:xfrm>
            <a:off x="6703705" y="1952419"/>
            <a:ext cx="2772162" cy="1476581"/>
          </a:xfrm>
          <a:prstGeom prst="rect">
            <a:avLst/>
          </a:prstGeom>
        </p:spPr>
      </p:pic>
    </p:spTree>
    <p:extLst>
      <p:ext uri="{BB962C8B-B14F-4D97-AF65-F5344CB8AC3E}">
        <p14:creationId xmlns:p14="http://schemas.microsoft.com/office/powerpoint/2010/main" val="3995477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7241A-6B24-49ED-8F65-CCDEFAFBF891}"/>
              </a:ext>
            </a:extLst>
          </p:cNvPr>
          <p:cNvSpPr>
            <a:spLocks noGrp="1"/>
          </p:cNvSpPr>
          <p:nvPr>
            <p:ph type="title"/>
          </p:nvPr>
        </p:nvSpPr>
        <p:spPr/>
        <p:txBody>
          <a:bodyPr/>
          <a:lstStyle/>
          <a:p>
            <a:r>
              <a:rPr lang="en-IN" b="1" dirty="0"/>
              <a:t>Flux characters: The action creator example</a:t>
            </a:r>
            <a:endParaRPr lang="en-IN" dirty="0"/>
          </a:p>
        </p:txBody>
      </p:sp>
      <p:sp>
        <p:nvSpPr>
          <p:cNvPr id="3" name="Content Placeholder 2">
            <a:extLst>
              <a:ext uri="{FF2B5EF4-FFF2-40B4-BE49-F238E27FC236}">
                <a16:creationId xmlns:a16="http://schemas.microsoft.com/office/drawing/2014/main" id="{037D2992-EA7A-462F-BCBD-3997A7B54B7F}"/>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63D12FDE-0674-46E2-9167-4030809C049E}"/>
              </a:ext>
            </a:extLst>
          </p:cNvPr>
          <p:cNvPicPr>
            <a:picLocks noChangeAspect="1"/>
          </p:cNvPicPr>
          <p:nvPr/>
        </p:nvPicPr>
        <p:blipFill>
          <a:blip r:embed="rId2"/>
          <a:stretch>
            <a:fillRect/>
          </a:stretch>
        </p:blipFill>
        <p:spPr>
          <a:xfrm>
            <a:off x="838199" y="1825624"/>
            <a:ext cx="5998829" cy="3264320"/>
          </a:xfrm>
          <a:prstGeom prst="rect">
            <a:avLst/>
          </a:prstGeom>
        </p:spPr>
      </p:pic>
    </p:spTree>
    <p:extLst>
      <p:ext uri="{BB962C8B-B14F-4D97-AF65-F5344CB8AC3E}">
        <p14:creationId xmlns:p14="http://schemas.microsoft.com/office/powerpoint/2010/main" val="12237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81559-1212-4225-AF29-A954EE78FCA3}"/>
              </a:ext>
            </a:extLst>
          </p:cNvPr>
          <p:cNvSpPr>
            <a:spLocks noGrp="1"/>
          </p:cNvSpPr>
          <p:nvPr>
            <p:ph type="title"/>
          </p:nvPr>
        </p:nvSpPr>
        <p:spPr/>
        <p:txBody>
          <a:bodyPr/>
          <a:lstStyle/>
          <a:p>
            <a:r>
              <a:rPr lang="en-IN" b="1" dirty="0"/>
              <a:t>Flux characters</a:t>
            </a:r>
            <a:endParaRPr lang="en-IN" dirty="0"/>
          </a:p>
        </p:txBody>
      </p:sp>
      <p:sp>
        <p:nvSpPr>
          <p:cNvPr id="3" name="Content Placeholder 2">
            <a:extLst>
              <a:ext uri="{FF2B5EF4-FFF2-40B4-BE49-F238E27FC236}">
                <a16:creationId xmlns:a16="http://schemas.microsoft.com/office/drawing/2014/main" id="{37FC1E30-4F02-465B-9298-F9879CA8D2D1}"/>
              </a:ext>
            </a:extLst>
          </p:cNvPr>
          <p:cNvSpPr>
            <a:spLocks noGrp="1"/>
          </p:cNvSpPr>
          <p:nvPr>
            <p:ph idx="1"/>
          </p:nvPr>
        </p:nvSpPr>
        <p:spPr>
          <a:xfrm>
            <a:off x="838200" y="1971413"/>
            <a:ext cx="7047451" cy="4236440"/>
          </a:xfrm>
        </p:spPr>
        <p:txBody>
          <a:bodyPr>
            <a:normAutofit lnSpcReduction="10000"/>
          </a:bodyPr>
          <a:lstStyle/>
          <a:p>
            <a:pPr algn="just"/>
            <a:r>
              <a:rPr lang="en-IN" b="1" dirty="0"/>
              <a:t>The dispatcher</a:t>
            </a:r>
          </a:p>
          <a:p>
            <a:pPr lvl="1" algn="just"/>
            <a:r>
              <a:rPr lang="en-US" dirty="0"/>
              <a:t>The dispatcher is basically a big registry of callbacks. </a:t>
            </a:r>
          </a:p>
          <a:p>
            <a:pPr lvl="1" algn="just"/>
            <a:r>
              <a:rPr lang="en-US" dirty="0"/>
              <a:t>It keeps a list of all of the stores that it needs to send actions to. When an action comes in from the action creator, it will pass the action around to different stores.</a:t>
            </a:r>
          </a:p>
          <a:p>
            <a:pPr lvl="1" algn="just"/>
            <a:r>
              <a:rPr lang="en-US" dirty="0"/>
              <a:t>The action is sent to all of the registered stores regardless of what the action type is. This means the store doesn’t just subscribe to some actions. It hears about all actions and filters out what it cares about and doesn’t.</a:t>
            </a:r>
            <a:endParaRPr lang="en-IN" dirty="0"/>
          </a:p>
        </p:txBody>
      </p:sp>
      <p:pic>
        <p:nvPicPr>
          <p:cNvPr id="6146" name="Picture 2">
            <a:extLst>
              <a:ext uri="{FF2B5EF4-FFF2-40B4-BE49-F238E27FC236}">
                <a16:creationId xmlns:a16="http://schemas.microsoft.com/office/drawing/2014/main" id="{E1D0ED29-7B9D-4724-9CA6-4FB1D6F5B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7535" y="2166937"/>
            <a:ext cx="2728913" cy="2524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ABB08B-A209-4F80-982C-4FBE15CAC923}"/>
              </a:ext>
            </a:extLst>
          </p:cNvPr>
          <p:cNvSpPr txBox="1"/>
          <p:nvPr/>
        </p:nvSpPr>
        <p:spPr>
          <a:xfrm>
            <a:off x="8086987" y="4844145"/>
            <a:ext cx="3389153" cy="646331"/>
          </a:xfrm>
          <a:prstGeom prst="rect">
            <a:avLst/>
          </a:prstGeom>
          <a:noFill/>
        </p:spPr>
        <p:txBody>
          <a:bodyPr wrap="square" rtlCol="0">
            <a:spAutoFit/>
          </a:bodyPr>
          <a:lstStyle/>
          <a:p>
            <a:r>
              <a:rPr lang="en-IN" dirty="0"/>
              <a:t> Dispatcher is like </a:t>
            </a:r>
            <a:r>
              <a:rPr lang="en-US" dirty="0"/>
              <a:t>a telephone operator at a phone switchboard</a:t>
            </a:r>
            <a:endParaRPr lang="en-IN" dirty="0"/>
          </a:p>
        </p:txBody>
      </p:sp>
    </p:spTree>
    <p:extLst>
      <p:ext uri="{BB962C8B-B14F-4D97-AF65-F5344CB8AC3E}">
        <p14:creationId xmlns:p14="http://schemas.microsoft.com/office/powerpoint/2010/main" val="209110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AD0B6-74DB-4186-BBAC-DB8E1EF68C0B}"/>
              </a:ext>
            </a:extLst>
          </p:cNvPr>
          <p:cNvSpPr>
            <a:spLocks noGrp="1"/>
          </p:cNvSpPr>
          <p:nvPr>
            <p:ph type="title"/>
          </p:nvPr>
        </p:nvSpPr>
        <p:spPr/>
        <p:txBody>
          <a:bodyPr/>
          <a:lstStyle/>
          <a:p>
            <a:r>
              <a:rPr lang="en-IN" b="1" dirty="0"/>
              <a:t>Flux characters: The dispatcher</a:t>
            </a:r>
            <a:endParaRPr lang="en-IN" dirty="0"/>
          </a:p>
        </p:txBody>
      </p:sp>
      <p:sp>
        <p:nvSpPr>
          <p:cNvPr id="3" name="Content Placeholder 2">
            <a:extLst>
              <a:ext uri="{FF2B5EF4-FFF2-40B4-BE49-F238E27FC236}">
                <a16:creationId xmlns:a16="http://schemas.microsoft.com/office/drawing/2014/main" id="{97B156DC-FAB9-4CD0-AE1B-CF7CD2F9D130}"/>
              </a:ext>
            </a:extLst>
          </p:cNvPr>
          <p:cNvSpPr>
            <a:spLocks noGrp="1"/>
          </p:cNvSpPr>
          <p:nvPr>
            <p:ph idx="1"/>
          </p:nvPr>
        </p:nvSpPr>
        <p:spPr/>
        <p:txBody>
          <a:bodyPr/>
          <a:lstStyle/>
          <a:p>
            <a:r>
              <a:rPr lang="en-US" dirty="0"/>
              <a:t>import {Dispatcher} from "flux";</a:t>
            </a:r>
          </a:p>
          <a:p>
            <a:r>
              <a:rPr lang="en-US" dirty="0"/>
              <a:t>export default new Dispatcher();</a:t>
            </a:r>
          </a:p>
          <a:p>
            <a:endParaRPr lang="en-US" dirty="0"/>
          </a:p>
          <a:p>
            <a:r>
              <a:rPr lang="en-US" dirty="0"/>
              <a:t>This is the dispatcher for our app which will dispatch actions invoked in components to the registered stores.</a:t>
            </a:r>
            <a:endParaRPr lang="en-IN" dirty="0"/>
          </a:p>
        </p:txBody>
      </p:sp>
    </p:spTree>
    <p:extLst>
      <p:ext uri="{BB962C8B-B14F-4D97-AF65-F5344CB8AC3E}">
        <p14:creationId xmlns:p14="http://schemas.microsoft.com/office/powerpoint/2010/main" val="1671447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3A45D-0A9F-4CB3-9DE4-52C3F0AA9912}"/>
              </a:ext>
            </a:extLst>
          </p:cNvPr>
          <p:cNvSpPr>
            <a:spLocks noGrp="1"/>
          </p:cNvSpPr>
          <p:nvPr>
            <p:ph type="title"/>
          </p:nvPr>
        </p:nvSpPr>
        <p:spPr/>
        <p:txBody>
          <a:bodyPr/>
          <a:lstStyle/>
          <a:p>
            <a:r>
              <a:rPr lang="en-IN" b="1" dirty="0"/>
              <a:t>Flux characters</a:t>
            </a:r>
            <a:endParaRPr lang="en-IN" dirty="0"/>
          </a:p>
        </p:txBody>
      </p:sp>
      <p:sp>
        <p:nvSpPr>
          <p:cNvPr id="3" name="Content Placeholder 2">
            <a:extLst>
              <a:ext uri="{FF2B5EF4-FFF2-40B4-BE49-F238E27FC236}">
                <a16:creationId xmlns:a16="http://schemas.microsoft.com/office/drawing/2014/main" id="{4CE36500-9F33-42A6-ABAA-D6C176CCA10C}"/>
              </a:ext>
            </a:extLst>
          </p:cNvPr>
          <p:cNvSpPr>
            <a:spLocks noGrp="1"/>
          </p:cNvSpPr>
          <p:nvPr>
            <p:ph idx="1"/>
          </p:nvPr>
        </p:nvSpPr>
        <p:spPr>
          <a:xfrm>
            <a:off x="1000570" y="1939895"/>
            <a:ext cx="6887197" cy="3879563"/>
          </a:xfrm>
        </p:spPr>
        <p:txBody>
          <a:bodyPr>
            <a:normAutofit lnSpcReduction="10000"/>
          </a:bodyPr>
          <a:lstStyle/>
          <a:p>
            <a:pPr algn="just"/>
            <a:r>
              <a:rPr lang="en-IN" b="1" dirty="0"/>
              <a:t>The store </a:t>
            </a:r>
          </a:p>
          <a:p>
            <a:pPr lvl="1" algn="just"/>
            <a:r>
              <a:rPr lang="en-US" dirty="0"/>
              <a:t>The store holds on to all state in the application, and all of the state changing logic lives inside of the stores.</a:t>
            </a:r>
          </a:p>
          <a:p>
            <a:pPr lvl="1" algn="just"/>
            <a:r>
              <a:rPr lang="en-US" dirty="0"/>
              <a:t>All state changes must be made by it personally. And you can’t directly request that it change the state. </a:t>
            </a:r>
          </a:p>
          <a:p>
            <a:pPr lvl="1" algn="just"/>
            <a:r>
              <a:rPr lang="en-US" dirty="0"/>
              <a:t>To request a state change, you must follow proper procedure.</a:t>
            </a:r>
          </a:p>
          <a:p>
            <a:pPr lvl="2" algn="just"/>
            <a:r>
              <a:rPr lang="en-US" dirty="0"/>
              <a:t>You must submit an action via the action creator/dispatcher pipeline</a:t>
            </a:r>
            <a:endParaRPr lang="en-IN" dirty="0"/>
          </a:p>
        </p:txBody>
      </p:sp>
      <p:pic>
        <p:nvPicPr>
          <p:cNvPr id="7172" name="Picture 4">
            <a:extLst>
              <a:ext uri="{FF2B5EF4-FFF2-40B4-BE49-F238E27FC236}">
                <a16:creationId xmlns:a16="http://schemas.microsoft.com/office/drawing/2014/main" id="{1AC94CFD-1771-4A1A-956C-19FBA9CE2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8341" y="1823123"/>
            <a:ext cx="2758821" cy="22000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FE81F4-B07D-4091-9106-9F4D1E00BC3B}"/>
              </a:ext>
            </a:extLst>
          </p:cNvPr>
          <p:cNvSpPr txBox="1"/>
          <p:nvPr/>
        </p:nvSpPr>
        <p:spPr>
          <a:xfrm>
            <a:off x="8188341" y="4155567"/>
            <a:ext cx="3089326" cy="646331"/>
          </a:xfrm>
          <a:prstGeom prst="rect">
            <a:avLst/>
          </a:prstGeom>
          <a:noFill/>
        </p:spPr>
        <p:txBody>
          <a:bodyPr wrap="square" rtlCol="0">
            <a:spAutoFit/>
          </a:bodyPr>
          <a:lstStyle/>
          <a:p>
            <a:r>
              <a:rPr lang="en-US" dirty="0"/>
              <a:t>Think of the store as an over-controlling bureaucrat</a:t>
            </a:r>
            <a:endParaRPr lang="en-IN" dirty="0"/>
          </a:p>
        </p:txBody>
      </p:sp>
    </p:spTree>
    <p:extLst>
      <p:ext uri="{BB962C8B-B14F-4D97-AF65-F5344CB8AC3E}">
        <p14:creationId xmlns:p14="http://schemas.microsoft.com/office/powerpoint/2010/main" val="3219280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42266-38F8-4CB3-B6AA-5016443AD1E0}"/>
              </a:ext>
            </a:extLst>
          </p:cNvPr>
          <p:cNvSpPr>
            <a:spLocks noGrp="1"/>
          </p:cNvSpPr>
          <p:nvPr>
            <p:ph type="title"/>
          </p:nvPr>
        </p:nvSpPr>
        <p:spPr/>
        <p:txBody>
          <a:bodyPr/>
          <a:lstStyle/>
          <a:p>
            <a:r>
              <a:rPr lang="en-IN" b="1" dirty="0"/>
              <a:t>Flux characters: The store </a:t>
            </a:r>
            <a:endParaRPr lang="en-IN" dirty="0"/>
          </a:p>
        </p:txBody>
      </p:sp>
      <p:sp>
        <p:nvSpPr>
          <p:cNvPr id="3" name="Content Placeholder 2">
            <a:extLst>
              <a:ext uri="{FF2B5EF4-FFF2-40B4-BE49-F238E27FC236}">
                <a16:creationId xmlns:a16="http://schemas.microsoft.com/office/drawing/2014/main" id="{ABF27CCE-1980-45DE-8BB2-12CC1AE783EC}"/>
              </a:ext>
            </a:extLst>
          </p:cNvPr>
          <p:cNvSpPr>
            <a:spLocks noGrp="1"/>
          </p:cNvSpPr>
          <p:nvPr>
            <p:ph idx="1"/>
          </p:nvPr>
        </p:nvSpPr>
        <p:spPr/>
        <p:txBody>
          <a:bodyPr/>
          <a:lstStyle/>
          <a:p>
            <a:endParaRPr lang="en-IN" dirty="0"/>
          </a:p>
        </p:txBody>
      </p:sp>
      <p:pic>
        <p:nvPicPr>
          <p:cNvPr id="7" name="Picture 6">
            <a:extLst>
              <a:ext uri="{FF2B5EF4-FFF2-40B4-BE49-F238E27FC236}">
                <a16:creationId xmlns:a16="http://schemas.microsoft.com/office/drawing/2014/main" id="{83931FA9-D137-466D-AABC-7AE1014AB2C7}"/>
              </a:ext>
            </a:extLst>
          </p:cNvPr>
          <p:cNvPicPr>
            <a:picLocks noChangeAspect="1"/>
          </p:cNvPicPr>
          <p:nvPr/>
        </p:nvPicPr>
        <p:blipFill>
          <a:blip r:embed="rId2"/>
          <a:stretch>
            <a:fillRect/>
          </a:stretch>
        </p:blipFill>
        <p:spPr>
          <a:xfrm>
            <a:off x="838200" y="1825625"/>
            <a:ext cx="5263545" cy="4351338"/>
          </a:xfrm>
          <a:prstGeom prst="rect">
            <a:avLst/>
          </a:prstGeom>
        </p:spPr>
      </p:pic>
    </p:spTree>
    <p:extLst>
      <p:ext uri="{BB962C8B-B14F-4D97-AF65-F5344CB8AC3E}">
        <p14:creationId xmlns:p14="http://schemas.microsoft.com/office/powerpoint/2010/main" val="1670844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5BD4-6BB3-4FC1-A244-4FF6F89AF140}"/>
              </a:ext>
            </a:extLst>
          </p:cNvPr>
          <p:cNvSpPr>
            <a:spLocks noGrp="1"/>
          </p:cNvSpPr>
          <p:nvPr>
            <p:ph type="title"/>
          </p:nvPr>
        </p:nvSpPr>
        <p:spPr/>
        <p:txBody>
          <a:bodyPr/>
          <a:lstStyle/>
          <a:p>
            <a:r>
              <a:rPr lang="en-IN" b="1" dirty="0"/>
              <a:t>Flux characters</a:t>
            </a:r>
            <a:endParaRPr lang="en-IN" dirty="0"/>
          </a:p>
        </p:txBody>
      </p:sp>
      <p:sp>
        <p:nvSpPr>
          <p:cNvPr id="3" name="Content Placeholder 2">
            <a:extLst>
              <a:ext uri="{FF2B5EF4-FFF2-40B4-BE49-F238E27FC236}">
                <a16:creationId xmlns:a16="http://schemas.microsoft.com/office/drawing/2014/main" id="{AE6230B6-BC17-402F-9B0B-066755E7A456}"/>
              </a:ext>
            </a:extLst>
          </p:cNvPr>
          <p:cNvSpPr>
            <a:spLocks noGrp="1"/>
          </p:cNvSpPr>
          <p:nvPr>
            <p:ph idx="1"/>
          </p:nvPr>
        </p:nvSpPr>
        <p:spPr>
          <a:xfrm>
            <a:off x="838200" y="1825625"/>
            <a:ext cx="6878652" cy="4352984"/>
          </a:xfrm>
        </p:spPr>
        <p:txBody>
          <a:bodyPr/>
          <a:lstStyle/>
          <a:p>
            <a:pPr algn="just"/>
            <a:r>
              <a:rPr lang="en-US" b="1" dirty="0"/>
              <a:t>The controller view and the view</a:t>
            </a:r>
          </a:p>
          <a:p>
            <a:pPr lvl="1" algn="just"/>
            <a:r>
              <a:rPr lang="en-US" dirty="0"/>
              <a:t>The view is a presenter. It isn’t aware of anything in the application, it just knows the data that’s handed to it and how to format the data into output that people understand.</a:t>
            </a:r>
          </a:p>
          <a:p>
            <a:pPr lvl="1" algn="just"/>
            <a:r>
              <a:rPr lang="en-US" dirty="0"/>
              <a:t>The controller view is like a middle manager between the store and the view. The store tells it when the state has changed. It collects the new state and then passes the updated state along to all of the views under it.</a:t>
            </a:r>
            <a:endParaRPr lang="en-IN" dirty="0"/>
          </a:p>
        </p:txBody>
      </p:sp>
      <p:pic>
        <p:nvPicPr>
          <p:cNvPr id="8194" name="Picture 2">
            <a:extLst>
              <a:ext uri="{FF2B5EF4-FFF2-40B4-BE49-F238E27FC236}">
                <a16:creationId xmlns:a16="http://schemas.microsoft.com/office/drawing/2014/main" id="{6054B851-D43E-4657-BB58-DA7C5BA51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223" y="1816114"/>
            <a:ext cx="3315577" cy="3669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921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B8C77-426B-4080-A899-579898DF7D74}"/>
              </a:ext>
            </a:extLst>
          </p:cNvPr>
          <p:cNvSpPr>
            <a:spLocks noGrp="1"/>
          </p:cNvSpPr>
          <p:nvPr>
            <p:ph type="title"/>
          </p:nvPr>
        </p:nvSpPr>
        <p:spPr/>
        <p:txBody>
          <a:bodyPr/>
          <a:lstStyle/>
          <a:p>
            <a:r>
              <a:rPr lang="en-IN" b="1" dirty="0"/>
              <a:t>Flux characters: View </a:t>
            </a:r>
            <a:endParaRPr lang="en-IN" dirty="0"/>
          </a:p>
        </p:txBody>
      </p:sp>
      <p:sp>
        <p:nvSpPr>
          <p:cNvPr id="3" name="Content Placeholder 2">
            <a:extLst>
              <a:ext uri="{FF2B5EF4-FFF2-40B4-BE49-F238E27FC236}">
                <a16:creationId xmlns:a16="http://schemas.microsoft.com/office/drawing/2014/main" id="{C91FF46F-F3D6-4A33-967F-ED08D218DFAC}"/>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F28D3FA9-B03C-44A0-920F-985AC8877448}"/>
              </a:ext>
            </a:extLst>
          </p:cNvPr>
          <p:cNvPicPr>
            <a:picLocks noChangeAspect="1"/>
          </p:cNvPicPr>
          <p:nvPr/>
        </p:nvPicPr>
        <p:blipFill>
          <a:blip r:embed="rId2"/>
          <a:stretch>
            <a:fillRect/>
          </a:stretch>
        </p:blipFill>
        <p:spPr>
          <a:xfrm>
            <a:off x="900419" y="1825624"/>
            <a:ext cx="6940913" cy="4351337"/>
          </a:xfrm>
          <a:prstGeom prst="rect">
            <a:avLst/>
          </a:prstGeom>
        </p:spPr>
      </p:pic>
    </p:spTree>
    <p:extLst>
      <p:ext uri="{BB962C8B-B14F-4D97-AF65-F5344CB8AC3E}">
        <p14:creationId xmlns:p14="http://schemas.microsoft.com/office/powerpoint/2010/main" val="3331690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228C8-8461-4808-80A8-3E5757458F3D}"/>
              </a:ext>
            </a:extLst>
          </p:cNvPr>
          <p:cNvSpPr>
            <a:spLocks noGrp="1"/>
          </p:cNvSpPr>
          <p:nvPr>
            <p:ph type="title"/>
          </p:nvPr>
        </p:nvSpPr>
        <p:spPr/>
        <p:txBody>
          <a:bodyPr/>
          <a:lstStyle/>
          <a:p>
            <a:r>
              <a:rPr lang="en-IN" b="1" dirty="0"/>
              <a:t>Flux characters: View </a:t>
            </a:r>
            <a:endParaRPr lang="en-IN" dirty="0"/>
          </a:p>
        </p:txBody>
      </p:sp>
      <p:pic>
        <p:nvPicPr>
          <p:cNvPr id="6" name="Content Placeholder 5">
            <a:extLst>
              <a:ext uri="{FF2B5EF4-FFF2-40B4-BE49-F238E27FC236}">
                <a16:creationId xmlns:a16="http://schemas.microsoft.com/office/drawing/2014/main" id="{7AD54C65-A19E-4F8A-B6CD-559741A46DAC}"/>
              </a:ext>
            </a:extLst>
          </p:cNvPr>
          <p:cNvPicPr>
            <a:picLocks noGrp="1" noChangeAspect="1"/>
          </p:cNvPicPr>
          <p:nvPr>
            <p:ph idx="1"/>
          </p:nvPr>
        </p:nvPicPr>
        <p:blipFill>
          <a:blip r:embed="rId2"/>
          <a:stretch>
            <a:fillRect/>
          </a:stretch>
        </p:blipFill>
        <p:spPr>
          <a:xfrm>
            <a:off x="7275012" y="1664389"/>
            <a:ext cx="4218944" cy="4351338"/>
          </a:xfrm>
          <a:prstGeom prst="rect">
            <a:avLst/>
          </a:prstGeom>
        </p:spPr>
      </p:pic>
      <p:pic>
        <p:nvPicPr>
          <p:cNvPr id="5" name="Picture 4">
            <a:extLst>
              <a:ext uri="{FF2B5EF4-FFF2-40B4-BE49-F238E27FC236}">
                <a16:creationId xmlns:a16="http://schemas.microsoft.com/office/drawing/2014/main" id="{3A2862CB-51AA-401D-B638-36B9528B38EF}"/>
              </a:ext>
            </a:extLst>
          </p:cNvPr>
          <p:cNvPicPr>
            <a:picLocks noChangeAspect="1"/>
          </p:cNvPicPr>
          <p:nvPr/>
        </p:nvPicPr>
        <p:blipFill>
          <a:blip r:embed="rId3"/>
          <a:stretch>
            <a:fillRect/>
          </a:stretch>
        </p:blipFill>
        <p:spPr>
          <a:xfrm>
            <a:off x="838199" y="4402736"/>
            <a:ext cx="3113016" cy="1581749"/>
          </a:xfrm>
          <a:prstGeom prst="rect">
            <a:avLst/>
          </a:prstGeom>
        </p:spPr>
      </p:pic>
      <p:pic>
        <p:nvPicPr>
          <p:cNvPr id="3" name="Picture 2">
            <a:extLst>
              <a:ext uri="{FF2B5EF4-FFF2-40B4-BE49-F238E27FC236}">
                <a16:creationId xmlns:a16="http://schemas.microsoft.com/office/drawing/2014/main" id="{D876C619-1D1B-45C1-8143-187341F04BFC}"/>
              </a:ext>
            </a:extLst>
          </p:cNvPr>
          <p:cNvPicPr>
            <a:picLocks noChangeAspect="1"/>
          </p:cNvPicPr>
          <p:nvPr/>
        </p:nvPicPr>
        <p:blipFill>
          <a:blip r:embed="rId4"/>
          <a:stretch>
            <a:fillRect/>
          </a:stretch>
        </p:blipFill>
        <p:spPr>
          <a:xfrm>
            <a:off x="838199" y="1664389"/>
            <a:ext cx="6401623" cy="2496550"/>
          </a:xfrm>
          <a:prstGeom prst="rect">
            <a:avLst/>
          </a:prstGeom>
        </p:spPr>
      </p:pic>
    </p:spTree>
    <p:extLst>
      <p:ext uri="{BB962C8B-B14F-4D97-AF65-F5344CB8AC3E}">
        <p14:creationId xmlns:p14="http://schemas.microsoft.com/office/powerpoint/2010/main" val="1408251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998F0-C9F6-4473-ACC7-82B4572DB7D4}"/>
              </a:ext>
            </a:extLst>
          </p:cNvPr>
          <p:cNvSpPr>
            <a:spLocks noGrp="1"/>
          </p:cNvSpPr>
          <p:nvPr>
            <p:ph type="title"/>
          </p:nvPr>
        </p:nvSpPr>
        <p:spPr/>
        <p:txBody>
          <a:bodyPr/>
          <a:lstStyle/>
          <a:p>
            <a:r>
              <a:rPr lang="en-IN" b="1" dirty="0"/>
              <a:t>Flux characters</a:t>
            </a:r>
            <a:endParaRPr lang="en-IN" dirty="0"/>
          </a:p>
        </p:txBody>
      </p:sp>
      <p:sp>
        <p:nvSpPr>
          <p:cNvPr id="3" name="Content Placeholder 2">
            <a:extLst>
              <a:ext uri="{FF2B5EF4-FFF2-40B4-BE49-F238E27FC236}">
                <a16:creationId xmlns:a16="http://schemas.microsoft.com/office/drawing/2014/main" id="{C9D2A2E0-AE4A-4CB7-AE73-3DD917506EA7}"/>
              </a:ext>
            </a:extLst>
          </p:cNvPr>
          <p:cNvSpPr>
            <a:spLocks noGrp="1"/>
          </p:cNvSpPr>
          <p:nvPr>
            <p:ph idx="1"/>
          </p:nvPr>
        </p:nvSpPr>
        <p:spPr>
          <a:xfrm>
            <a:off x="547643" y="1620526"/>
            <a:ext cx="6259082" cy="4489718"/>
          </a:xfrm>
        </p:spPr>
        <p:txBody>
          <a:bodyPr>
            <a:normAutofit fontScale="85000" lnSpcReduction="20000"/>
          </a:bodyPr>
          <a:lstStyle/>
          <a:p>
            <a:pPr marL="0" indent="0">
              <a:buNone/>
            </a:pPr>
            <a:r>
              <a:rPr lang="en-IN" b="1" dirty="0"/>
              <a:t>The data flow</a:t>
            </a:r>
          </a:p>
          <a:p>
            <a:pPr marL="971550" lvl="1" indent="-514350">
              <a:buFont typeface="+mj-lt"/>
              <a:buAutoNum type="arabicPeriod"/>
            </a:pPr>
            <a:r>
              <a:rPr lang="en-US" dirty="0"/>
              <a:t>The view tells the action creator to prepare an action</a:t>
            </a:r>
          </a:p>
          <a:p>
            <a:pPr marL="971550" lvl="1" indent="-514350">
              <a:buFont typeface="+mj-lt"/>
              <a:buAutoNum type="arabicPeriod"/>
            </a:pPr>
            <a:r>
              <a:rPr lang="en-US" dirty="0"/>
              <a:t>The action creator formats the action and sends it off to the dispatcher</a:t>
            </a:r>
          </a:p>
          <a:p>
            <a:pPr marL="971550" lvl="1" indent="-514350">
              <a:buFont typeface="+mj-lt"/>
              <a:buAutoNum type="arabicPeriod"/>
            </a:pPr>
            <a:r>
              <a:rPr lang="en-US" dirty="0"/>
              <a:t>The dispatcher sends the action off to the stores in sequence. Each store gets notified of all actions. Then the store decides whether it cares about this one or not, and changes the state accordingly.</a:t>
            </a:r>
          </a:p>
          <a:p>
            <a:pPr marL="971550" lvl="1" indent="-514350">
              <a:buFont typeface="+mj-lt"/>
              <a:buAutoNum type="arabicPeriod"/>
            </a:pPr>
            <a:r>
              <a:rPr lang="en-US" dirty="0"/>
              <a:t>Once it’s done changing state, the store lets its subscribed view controllers know.</a:t>
            </a:r>
          </a:p>
          <a:p>
            <a:pPr marL="971550" lvl="1" indent="-514350">
              <a:buFont typeface="+mj-lt"/>
              <a:buAutoNum type="arabicPeriod"/>
            </a:pPr>
            <a:r>
              <a:rPr lang="en-US" dirty="0"/>
              <a:t>Those view controllers will then ask the store to give them the updated state. </a:t>
            </a:r>
          </a:p>
          <a:p>
            <a:pPr marL="971550" lvl="1" indent="-514350">
              <a:buFont typeface="+mj-lt"/>
              <a:buAutoNum type="arabicPeriod"/>
            </a:pPr>
            <a:r>
              <a:rPr lang="en-US" dirty="0"/>
              <a:t>After the store gives it the state, the view controller will tell its child views to re-render based on the new state.</a:t>
            </a:r>
            <a:endParaRPr lang="en-IN" dirty="0"/>
          </a:p>
        </p:txBody>
      </p:sp>
      <p:pic>
        <p:nvPicPr>
          <p:cNvPr id="10242" name="Picture 2">
            <a:extLst>
              <a:ext uri="{FF2B5EF4-FFF2-40B4-BE49-F238E27FC236}">
                <a16:creationId xmlns:a16="http://schemas.microsoft.com/office/drawing/2014/main" id="{4E6D1FAD-26FE-43BF-BA6A-B25560128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4421" y="1690688"/>
            <a:ext cx="5283280" cy="3103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236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57A16-768E-43F9-8C4F-C978E59A3947}"/>
              </a:ext>
            </a:extLst>
          </p:cNvPr>
          <p:cNvSpPr>
            <a:spLocks noGrp="1"/>
          </p:cNvSpPr>
          <p:nvPr>
            <p:ph type="title"/>
          </p:nvPr>
        </p:nvSpPr>
        <p:spPr/>
        <p:txBody>
          <a:bodyPr/>
          <a:lstStyle/>
          <a:p>
            <a:r>
              <a:rPr lang="en-IN" b="1" dirty="0"/>
              <a:t>Motivation</a:t>
            </a:r>
            <a:endParaRPr lang="en-IN" dirty="0"/>
          </a:p>
        </p:txBody>
      </p:sp>
      <p:sp>
        <p:nvSpPr>
          <p:cNvPr id="3" name="Content Placeholder 2">
            <a:extLst>
              <a:ext uri="{FF2B5EF4-FFF2-40B4-BE49-F238E27FC236}">
                <a16:creationId xmlns:a16="http://schemas.microsoft.com/office/drawing/2014/main" id="{E0B28BAF-6218-4664-B345-8CC15FFACE09}"/>
              </a:ext>
            </a:extLst>
          </p:cNvPr>
          <p:cNvSpPr>
            <a:spLocks noGrp="1"/>
          </p:cNvSpPr>
          <p:nvPr>
            <p:ph idx="1"/>
          </p:nvPr>
        </p:nvSpPr>
        <p:spPr/>
        <p:txBody>
          <a:bodyPr>
            <a:normAutofit/>
          </a:bodyPr>
          <a:lstStyle/>
          <a:p>
            <a:r>
              <a:rPr lang="en-US" dirty="0"/>
              <a:t>JavaScript single-page applications have become increasingly complicated, </a:t>
            </a:r>
            <a:r>
              <a:rPr lang="en-US" b="1" dirty="0"/>
              <a:t>our code must manage more state than ever before</a:t>
            </a:r>
            <a:r>
              <a:rPr lang="en-US" dirty="0"/>
              <a:t>. </a:t>
            </a:r>
          </a:p>
          <a:p>
            <a:r>
              <a:rPr lang="en-US" dirty="0"/>
              <a:t>If a model can update another model, then a view can update a model, which updates another model, and this, in turn, might cause another view to update. </a:t>
            </a:r>
          </a:p>
          <a:p>
            <a:r>
              <a:rPr lang="en-US" dirty="0"/>
              <a:t>At some point, you no longer understand what happens in your app as you have </a:t>
            </a:r>
            <a:r>
              <a:rPr lang="en-US" b="1" dirty="0"/>
              <a:t>lost control over the when, why, and how of its state.</a:t>
            </a:r>
            <a:r>
              <a:rPr lang="en-US" dirty="0"/>
              <a:t> </a:t>
            </a:r>
            <a:endParaRPr lang="en-IN" dirty="0"/>
          </a:p>
        </p:txBody>
      </p:sp>
    </p:spTree>
    <p:extLst>
      <p:ext uri="{BB962C8B-B14F-4D97-AF65-F5344CB8AC3E}">
        <p14:creationId xmlns:p14="http://schemas.microsoft.com/office/powerpoint/2010/main" val="4028673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C9D28-3AE9-42F1-83F3-E19E1AD5A528}"/>
              </a:ext>
            </a:extLst>
          </p:cNvPr>
          <p:cNvSpPr>
            <a:spLocks noGrp="1"/>
          </p:cNvSpPr>
          <p:nvPr>
            <p:ph type="title"/>
          </p:nvPr>
        </p:nvSpPr>
        <p:spPr/>
        <p:txBody>
          <a:bodyPr>
            <a:normAutofit/>
          </a:bodyPr>
          <a:lstStyle/>
          <a:p>
            <a:r>
              <a:rPr lang="en-IN" b="1" dirty="0"/>
              <a:t>Why change Flux?</a:t>
            </a:r>
            <a:br>
              <a:rPr lang="en-IN" b="1" dirty="0"/>
            </a:br>
            <a:r>
              <a:rPr lang="en-US" sz="3600" dirty="0"/>
              <a:t>Problem 1</a:t>
            </a:r>
            <a:endParaRPr lang="en-IN" dirty="0"/>
          </a:p>
        </p:txBody>
      </p:sp>
      <p:sp>
        <p:nvSpPr>
          <p:cNvPr id="3" name="Content Placeholder 2">
            <a:extLst>
              <a:ext uri="{FF2B5EF4-FFF2-40B4-BE49-F238E27FC236}">
                <a16:creationId xmlns:a16="http://schemas.microsoft.com/office/drawing/2014/main" id="{42224B31-6D3D-43D3-A1A6-79060A92B0CA}"/>
              </a:ext>
            </a:extLst>
          </p:cNvPr>
          <p:cNvSpPr>
            <a:spLocks noGrp="1"/>
          </p:cNvSpPr>
          <p:nvPr>
            <p:ph idx="1"/>
          </p:nvPr>
        </p:nvSpPr>
        <p:spPr>
          <a:xfrm>
            <a:off x="838200" y="1825625"/>
            <a:ext cx="5866876" cy="4122169"/>
          </a:xfrm>
        </p:spPr>
        <p:txBody>
          <a:bodyPr>
            <a:normAutofit fontScale="92500" lnSpcReduction="10000"/>
          </a:bodyPr>
          <a:lstStyle/>
          <a:p>
            <a:pPr lvl="1"/>
            <a:r>
              <a:rPr lang="en-US" dirty="0"/>
              <a:t>In Flux, the store contains two things:</a:t>
            </a:r>
          </a:p>
          <a:p>
            <a:pPr lvl="2" algn="just"/>
            <a:r>
              <a:rPr lang="en-US" dirty="0"/>
              <a:t>The state change logic</a:t>
            </a:r>
          </a:p>
          <a:p>
            <a:pPr lvl="2" algn="just"/>
            <a:r>
              <a:rPr lang="en-US" dirty="0"/>
              <a:t>The current state itself</a:t>
            </a:r>
          </a:p>
          <a:p>
            <a:pPr lvl="1" algn="just"/>
            <a:r>
              <a:rPr lang="en-US" sz="2100" dirty="0"/>
              <a:t>Having these two on the same object is a problem for hot reloading. When you reload the store object to see the effect that the new state change logic has, you lose the state that the store is holding on to.</a:t>
            </a:r>
          </a:p>
          <a:p>
            <a:pPr lvl="1"/>
            <a:r>
              <a:rPr lang="en-US" b="1" dirty="0"/>
              <a:t>Solution</a:t>
            </a:r>
            <a:br>
              <a:rPr lang="en-US" b="1" dirty="0"/>
            </a:br>
            <a:r>
              <a:rPr lang="en-US" sz="2100" dirty="0"/>
              <a:t>Separate these two functions. Have one object that holds on to the state. This object doesn’t get reloaded. Have another object that contains all of the state change logic. This object can be reloaded because it doesn’t have to worry about holding on to any state.</a:t>
            </a:r>
          </a:p>
          <a:p>
            <a:pPr algn="just"/>
            <a:endParaRPr lang="en-IN" dirty="0"/>
          </a:p>
        </p:txBody>
      </p:sp>
      <p:pic>
        <p:nvPicPr>
          <p:cNvPr id="1026" name="Picture 2">
            <a:extLst>
              <a:ext uri="{FF2B5EF4-FFF2-40B4-BE49-F238E27FC236}">
                <a16:creationId xmlns:a16="http://schemas.microsoft.com/office/drawing/2014/main" id="{3D09BA49-66DB-4BF2-87CC-A37FAF69C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076" y="2000250"/>
            <a:ext cx="3847576" cy="16489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F8A82FF-1EFF-4793-A18A-C37D6814F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3190" y="3958773"/>
            <a:ext cx="3738519" cy="1602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18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0921-016B-4DA5-B011-16C02E782423}"/>
              </a:ext>
            </a:extLst>
          </p:cNvPr>
          <p:cNvSpPr>
            <a:spLocks noGrp="1"/>
          </p:cNvSpPr>
          <p:nvPr>
            <p:ph type="title"/>
          </p:nvPr>
        </p:nvSpPr>
        <p:spPr/>
        <p:txBody>
          <a:bodyPr/>
          <a:lstStyle/>
          <a:p>
            <a:r>
              <a:rPr lang="en-IN" b="1" dirty="0"/>
              <a:t>Why change Flux?</a:t>
            </a:r>
            <a:br>
              <a:rPr lang="en-IN" b="1" dirty="0"/>
            </a:br>
            <a:r>
              <a:rPr lang="en-US" sz="3600" dirty="0"/>
              <a:t>Problem 2</a:t>
            </a:r>
            <a:endParaRPr lang="en-IN" b="1" dirty="0"/>
          </a:p>
        </p:txBody>
      </p:sp>
      <p:sp>
        <p:nvSpPr>
          <p:cNvPr id="3" name="Content Placeholder 2">
            <a:extLst>
              <a:ext uri="{FF2B5EF4-FFF2-40B4-BE49-F238E27FC236}">
                <a16:creationId xmlns:a16="http://schemas.microsoft.com/office/drawing/2014/main" id="{130DB74F-D5D5-4D93-8A3C-F992E15C27FA}"/>
              </a:ext>
            </a:extLst>
          </p:cNvPr>
          <p:cNvSpPr>
            <a:spLocks noGrp="1"/>
          </p:cNvSpPr>
          <p:nvPr>
            <p:ph idx="1"/>
          </p:nvPr>
        </p:nvSpPr>
        <p:spPr>
          <a:xfrm>
            <a:off x="838199" y="1825624"/>
            <a:ext cx="5872993" cy="4348673"/>
          </a:xfrm>
        </p:spPr>
        <p:txBody>
          <a:bodyPr/>
          <a:lstStyle/>
          <a:p>
            <a:pPr lvl="1" algn="just"/>
            <a:r>
              <a:rPr lang="en-US" dirty="0"/>
              <a:t>The state is being rewritten with every action</a:t>
            </a:r>
          </a:p>
          <a:p>
            <a:pPr lvl="2" algn="just"/>
            <a:r>
              <a:rPr lang="en-US" dirty="0"/>
              <a:t>In time travel debugging, you keep track of each version of a state object. That way, you can go back to an earlier state.</a:t>
            </a:r>
          </a:p>
          <a:p>
            <a:pPr lvl="1"/>
            <a:r>
              <a:rPr lang="en-US" b="1" dirty="0"/>
              <a:t>Solution</a:t>
            </a:r>
            <a:br>
              <a:rPr lang="en-US" dirty="0"/>
            </a:br>
            <a:r>
              <a:rPr lang="en-US" dirty="0"/>
              <a:t>When an action comes in to the store, don’t handle it by changing the state. Instead, copy the state and make changes to the copy.</a:t>
            </a:r>
            <a:endParaRPr lang="en-IN" b="1" dirty="0"/>
          </a:p>
        </p:txBody>
      </p:sp>
      <p:pic>
        <p:nvPicPr>
          <p:cNvPr id="2050" name="Picture 2">
            <a:extLst>
              <a:ext uri="{FF2B5EF4-FFF2-40B4-BE49-F238E27FC236}">
                <a16:creationId xmlns:a16="http://schemas.microsoft.com/office/drawing/2014/main" id="{E8E81208-6301-464A-AE21-9D5BA0363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855" y="2302254"/>
            <a:ext cx="3537882" cy="15162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7511F88-2480-4008-8BCE-B17A6FE08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633" y="4131053"/>
            <a:ext cx="3663717" cy="1570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241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F16EB-BB7D-421D-99D7-95667ED441D0}"/>
              </a:ext>
            </a:extLst>
          </p:cNvPr>
          <p:cNvSpPr>
            <a:spLocks noGrp="1"/>
          </p:cNvSpPr>
          <p:nvPr>
            <p:ph type="title"/>
          </p:nvPr>
        </p:nvSpPr>
        <p:spPr/>
        <p:txBody>
          <a:bodyPr/>
          <a:lstStyle/>
          <a:p>
            <a:r>
              <a:rPr lang="en-IN" b="1" dirty="0"/>
              <a:t>Redux</a:t>
            </a:r>
            <a:endParaRPr lang="en-IN" dirty="0"/>
          </a:p>
        </p:txBody>
      </p:sp>
      <p:sp>
        <p:nvSpPr>
          <p:cNvPr id="3" name="Content Placeholder 2">
            <a:extLst>
              <a:ext uri="{FF2B5EF4-FFF2-40B4-BE49-F238E27FC236}">
                <a16:creationId xmlns:a16="http://schemas.microsoft.com/office/drawing/2014/main" id="{9A52FBDC-E45B-446C-B55C-FD577D6C8F03}"/>
              </a:ext>
            </a:extLst>
          </p:cNvPr>
          <p:cNvSpPr>
            <a:spLocks noGrp="1"/>
          </p:cNvSpPr>
          <p:nvPr>
            <p:ph idx="1"/>
          </p:nvPr>
        </p:nvSpPr>
        <p:spPr>
          <a:xfrm>
            <a:off x="838200" y="1485235"/>
            <a:ext cx="5923328" cy="2696041"/>
          </a:xfrm>
        </p:spPr>
        <p:txBody>
          <a:bodyPr>
            <a:normAutofit fontScale="92500" lnSpcReduction="10000"/>
          </a:bodyPr>
          <a:lstStyle/>
          <a:p>
            <a:r>
              <a:rPr lang="en-US" b="1" dirty="0"/>
              <a:t>The new cast of characters</a:t>
            </a:r>
          </a:p>
          <a:p>
            <a:pPr lvl="1"/>
            <a:r>
              <a:rPr lang="en-IN" b="1" dirty="0"/>
              <a:t>Action creators</a:t>
            </a:r>
          </a:p>
          <a:p>
            <a:pPr lvl="2"/>
            <a:r>
              <a:rPr lang="en-US" dirty="0"/>
              <a:t>Redux keeps the action creator from Flux. Whenever you want to change the state of the application, you shoot off an action. That’s the only way that the state should be changed.</a:t>
            </a:r>
          </a:p>
          <a:p>
            <a:pPr lvl="2"/>
            <a:r>
              <a:rPr lang="en-US" dirty="0"/>
              <a:t>Unlike Flux, action creators in Redux do not send the action to the dispatcher. Instead, they just return a formatted action object.</a:t>
            </a:r>
            <a:endParaRPr lang="en-IN" dirty="0"/>
          </a:p>
        </p:txBody>
      </p:sp>
      <p:pic>
        <p:nvPicPr>
          <p:cNvPr id="3074" name="Picture 2">
            <a:extLst>
              <a:ext uri="{FF2B5EF4-FFF2-40B4-BE49-F238E27FC236}">
                <a16:creationId xmlns:a16="http://schemas.microsoft.com/office/drawing/2014/main" id="{58B947C9-2750-4C7C-94BE-A260476B84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9702" y="1485235"/>
            <a:ext cx="2822196" cy="2490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8A4C498B-D006-4C3A-B9DE-DAE85C07DE3A}"/>
              </a:ext>
            </a:extLst>
          </p:cNvPr>
          <p:cNvGraphicFramePr>
            <a:graphicFrameLocks noGrp="1"/>
          </p:cNvGraphicFramePr>
          <p:nvPr>
            <p:extLst>
              <p:ext uri="{D42A27DB-BD31-4B8C-83A1-F6EECF244321}">
                <p14:modId xmlns:p14="http://schemas.microsoft.com/office/powerpoint/2010/main" val="1979951662"/>
              </p:ext>
            </p:extLst>
          </p:nvPr>
        </p:nvGraphicFramePr>
        <p:xfrm>
          <a:off x="1612549" y="4181276"/>
          <a:ext cx="8118680" cy="2377440"/>
        </p:xfrm>
        <a:graphic>
          <a:graphicData uri="http://schemas.openxmlformats.org/drawingml/2006/table">
            <a:tbl>
              <a:tblPr firstRow="1" bandRow="1">
                <a:tableStyleId>{2D5ABB26-0587-4C30-8999-92F81FD0307C}</a:tableStyleId>
              </a:tblPr>
              <a:tblGrid>
                <a:gridCol w="4059340">
                  <a:extLst>
                    <a:ext uri="{9D8B030D-6E8A-4147-A177-3AD203B41FA5}">
                      <a16:colId xmlns:a16="http://schemas.microsoft.com/office/drawing/2014/main" val="3119058468"/>
                    </a:ext>
                  </a:extLst>
                </a:gridCol>
                <a:gridCol w="4059340">
                  <a:extLst>
                    <a:ext uri="{9D8B030D-6E8A-4147-A177-3AD203B41FA5}">
                      <a16:colId xmlns:a16="http://schemas.microsoft.com/office/drawing/2014/main" val="3991231103"/>
                    </a:ext>
                  </a:extLst>
                </a:gridCol>
              </a:tblGrid>
              <a:tr h="289843">
                <a:tc>
                  <a:txBody>
                    <a:bodyPr/>
                    <a:lstStyle/>
                    <a:p>
                      <a:r>
                        <a:rPr lang="en-IN" dirty="0"/>
                        <a:t>Flux</a:t>
                      </a:r>
                    </a:p>
                  </a:txBody>
                  <a:tcPr/>
                </a:tc>
                <a:tc>
                  <a:txBody>
                    <a:bodyPr/>
                    <a:lstStyle/>
                    <a:p>
                      <a:r>
                        <a:rPr lang="en-IN" dirty="0"/>
                        <a:t>Redux</a:t>
                      </a:r>
                    </a:p>
                  </a:txBody>
                  <a:tcPr/>
                </a:tc>
                <a:extLst>
                  <a:ext uri="{0D108BD9-81ED-4DB2-BD59-A6C34878D82A}">
                    <a16:rowId xmlns:a16="http://schemas.microsoft.com/office/drawing/2014/main" val="1030511022"/>
                  </a:ext>
                </a:extLst>
              </a:tr>
              <a:tr h="1811522">
                <a:tc>
                  <a:txBody>
                    <a:bodyPr/>
                    <a:lstStyle/>
                    <a:p>
                      <a:r>
                        <a:rPr lang="en-IN" sz="1800" kern="1200" dirty="0">
                          <a:effectLst/>
                        </a:rPr>
                        <a:t>function </a:t>
                      </a:r>
                      <a:r>
                        <a:rPr lang="en-IN" sz="1800" kern="1200" dirty="0" err="1">
                          <a:effectLst/>
                        </a:rPr>
                        <a:t>addTodo</a:t>
                      </a:r>
                      <a:r>
                        <a:rPr lang="en-IN" sz="1800" kern="1200" dirty="0">
                          <a:effectLst/>
                        </a:rPr>
                        <a:t>(text) {</a:t>
                      </a:r>
                    </a:p>
                    <a:p>
                      <a:r>
                        <a:rPr lang="en-IN" sz="1800" kern="1200" dirty="0">
                          <a:effectLst/>
                        </a:rPr>
                        <a:t>   </a:t>
                      </a:r>
                      <a:r>
                        <a:rPr lang="en-IN" sz="1800" kern="1200" dirty="0" err="1">
                          <a:effectLst/>
                        </a:rPr>
                        <a:t>const</a:t>
                      </a:r>
                      <a:r>
                        <a:rPr lang="en-IN" sz="1800" kern="1200" dirty="0">
                          <a:effectLst/>
                        </a:rPr>
                        <a:t> action = {</a:t>
                      </a:r>
                    </a:p>
                    <a:p>
                      <a:r>
                        <a:rPr lang="en-IN" sz="1800" kern="1200" dirty="0">
                          <a:effectLst/>
                        </a:rPr>
                        <a:t>           type: ADD_TODO,</a:t>
                      </a:r>
                    </a:p>
                    <a:p>
                      <a:r>
                        <a:rPr lang="en-IN" sz="1800" kern="1200" dirty="0">
                          <a:effectLst/>
                        </a:rPr>
                        <a:t>           payload: text</a:t>
                      </a:r>
                    </a:p>
                    <a:p>
                      <a:r>
                        <a:rPr lang="en-IN" sz="1800" kern="1200" dirty="0">
                          <a:effectLst/>
                        </a:rPr>
                        <a:t>   }</a:t>
                      </a:r>
                    </a:p>
                    <a:p>
                      <a:r>
                        <a:rPr lang="en-IN" sz="1800" kern="1200" dirty="0">
                          <a:effectLst/>
                        </a:rPr>
                        <a:t>   </a:t>
                      </a:r>
                      <a:r>
                        <a:rPr lang="en-IN" sz="1800" kern="1200" dirty="0" err="1">
                          <a:effectLst/>
                        </a:rPr>
                        <a:t>Dispatcher.dispatch</a:t>
                      </a:r>
                      <a:r>
                        <a:rPr lang="en-IN" sz="1800" kern="1200" dirty="0">
                          <a:effectLst/>
                        </a:rPr>
                        <a:t>(action)</a:t>
                      </a:r>
                    </a:p>
                    <a:p>
                      <a:r>
                        <a:rPr lang="en-IN" sz="1800" kern="1200" dirty="0">
                          <a:effectLst/>
                        </a:rPr>
                        <a:t>}</a:t>
                      </a:r>
                      <a:endParaRPr lang="en-IN" sz="1800" kern="1200" dirty="0">
                        <a:solidFill>
                          <a:schemeClr val="dk1"/>
                        </a:solidFill>
                        <a:effectLst/>
                        <a:latin typeface="+mn-lt"/>
                        <a:ea typeface="+mn-ea"/>
                        <a:cs typeface="+mn-cs"/>
                      </a:endParaRPr>
                    </a:p>
                  </a:txBody>
                  <a:tcPr/>
                </a:tc>
                <a:tc>
                  <a:txBody>
                    <a:bodyPr/>
                    <a:lstStyle/>
                    <a:p>
                      <a:r>
                        <a:rPr lang="en-US" dirty="0"/>
                        <a:t>function </a:t>
                      </a:r>
                      <a:r>
                        <a:rPr lang="en-US" dirty="0" err="1"/>
                        <a:t>addTodo</a:t>
                      </a:r>
                      <a:r>
                        <a:rPr lang="en-US" dirty="0"/>
                        <a:t>(text) {</a:t>
                      </a:r>
                    </a:p>
                    <a:p>
                      <a:r>
                        <a:rPr lang="en-US" dirty="0"/>
                        <a:t>  return {</a:t>
                      </a:r>
                    </a:p>
                    <a:p>
                      <a:r>
                        <a:rPr lang="en-US" dirty="0"/>
                        <a:t>    type: ADD_TODO,</a:t>
                      </a:r>
                    </a:p>
                    <a:p>
                      <a:r>
                        <a:rPr lang="en-US" dirty="0"/>
                        <a:t>    payload: text</a:t>
                      </a:r>
                    </a:p>
                    <a:p>
                      <a:r>
                        <a:rPr lang="en-US" dirty="0"/>
                        <a:t>  }</a:t>
                      </a:r>
                    </a:p>
                    <a:p>
                      <a:r>
                        <a:rPr lang="en-US" dirty="0"/>
                        <a:t>}</a:t>
                      </a:r>
                      <a:endParaRPr lang="en-IN" dirty="0"/>
                    </a:p>
                  </a:txBody>
                  <a:tcPr/>
                </a:tc>
                <a:extLst>
                  <a:ext uri="{0D108BD9-81ED-4DB2-BD59-A6C34878D82A}">
                    <a16:rowId xmlns:a16="http://schemas.microsoft.com/office/drawing/2014/main" val="293871875"/>
                  </a:ext>
                </a:extLst>
              </a:tr>
            </a:tbl>
          </a:graphicData>
        </a:graphic>
      </p:graphicFrame>
    </p:spTree>
    <p:extLst>
      <p:ext uri="{BB962C8B-B14F-4D97-AF65-F5344CB8AC3E}">
        <p14:creationId xmlns:p14="http://schemas.microsoft.com/office/powerpoint/2010/main" val="2041545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6C702-97A5-4FD1-844F-3E97D0104AD9}"/>
              </a:ext>
            </a:extLst>
          </p:cNvPr>
          <p:cNvSpPr>
            <a:spLocks noGrp="1"/>
          </p:cNvSpPr>
          <p:nvPr>
            <p:ph type="title"/>
          </p:nvPr>
        </p:nvSpPr>
        <p:spPr/>
        <p:txBody>
          <a:bodyPr/>
          <a:lstStyle/>
          <a:p>
            <a:r>
              <a:rPr lang="en-IN" b="1" dirty="0"/>
              <a:t>Redux</a:t>
            </a:r>
            <a:endParaRPr lang="en-IN" dirty="0"/>
          </a:p>
        </p:txBody>
      </p:sp>
      <p:sp>
        <p:nvSpPr>
          <p:cNvPr id="3" name="Content Placeholder 2">
            <a:extLst>
              <a:ext uri="{FF2B5EF4-FFF2-40B4-BE49-F238E27FC236}">
                <a16:creationId xmlns:a16="http://schemas.microsoft.com/office/drawing/2014/main" id="{F8150C5A-E90E-40FB-BE85-73508073FB17}"/>
              </a:ext>
            </a:extLst>
          </p:cNvPr>
          <p:cNvSpPr>
            <a:spLocks noGrp="1"/>
          </p:cNvSpPr>
          <p:nvPr>
            <p:ph idx="1"/>
          </p:nvPr>
        </p:nvSpPr>
        <p:spPr>
          <a:xfrm>
            <a:off x="838200" y="1825625"/>
            <a:ext cx="7072618" cy="4348672"/>
          </a:xfrm>
        </p:spPr>
        <p:txBody>
          <a:bodyPr/>
          <a:lstStyle/>
          <a:p>
            <a:r>
              <a:rPr lang="en-IN" b="1" dirty="0"/>
              <a:t>The store</a:t>
            </a:r>
          </a:p>
          <a:p>
            <a:pPr lvl="1"/>
            <a:r>
              <a:rPr lang="en-US" dirty="0"/>
              <a:t>In Redux, there is only one store…</a:t>
            </a:r>
          </a:p>
          <a:p>
            <a:pPr lvl="1"/>
            <a:r>
              <a:rPr lang="en-US" dirty="0"/>
              <a:t> there’s no dispatcher, the store has also taken over dispatching.</a:t>
            </a:r>
            <a:endParaRPr lang="en-IN" b="1" dirty="0"/>
          </a:p>
          <a:p>
            <a:endParaRPr lang="en-IN" dirty="0"/>
          </a:p>
        </p:txBody>
      </p:sp>
      <p:pic>
        <p:nvPicPr>
          <p:cNvPr id="1026" name="Picture 2">
            <a:extLst>
              <a:ext uri="{FF2B5EF4-FFF2-40B4-BE49-F238E27FC236}">
                <a16:creationId xmlns:a16="http://schemas.microsoft.com/office/drawing/2014/main" id="{AB83ADE1-B4AA-4066-A26F-9627ACF2C6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0818" y="1389747"/>
            <a:ext cx="2796723" cy="22267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3573149-A575-45BF-A257-00F53C52DECB}"/>
              </a:ext>
            </a:extLst>
          </p:cNvPr>
          <p:cNvPicPr>
            <a:picLocks noChangeAspect="1"/>
          </p:cNvPicPr>
          <p:nvPr/>
        </p:nvPicPr>
        <p:blipFill>
          <a:blip r:embed="rId3"/>
          <a:stretch>
            <a:fillRect/>
          </a:stretch>
        </p:blipFill>
        <p:spPr>
          <a:xfrm>
            <a:off x="1270973" y="3751408"/>
            <a:ext cx="8173591" cy="2610214"/>
          </a:xfrm>
          <a:prstGeom prst="rect">
            <a:avLst/>
          </a:prstGeom>
        </p:spPr>
      </p:pic>
    </p:spTree>
    <p:extLst>
      <p:ext uri="{BB962C8B-B14F-4D97-AF65-F5344CB8AC3E}">
        <p14:creationId xmlns:p14="http://schemas.microsoft.com/office/powerpoint/2010/main" val="832718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F582-2760-414D-AF3F-487EB1DCB0BD}"/>
              </a:ext>
            </a:extLst>
          </p:cNvPr>
          <p:cNvSpPr>
            <a:spLocks noGrp="1"/>
          </p:cNvSpPr>
          <p:nvPr>
            <p:ph type="title"/>
          </p:nvPr>
        </p:nvSpPr>
        <p:spPr/>
        <p:txBody>
          <a:bodyPr/>
          <a:lstStyle/>
          <a:p>
            <a:r>
              <a:rPr lang="en-IN" b="1" dirty="0"/>
              <a:t>Redux</a:t>
            </a:r>
            <a:endParaRPr lang="en-IN" dirty="0"/>
          </a:p>
        </p:txBody>
      </p:sp>
      <p:sp>
        <p:nvSpPr>
          <p:cNvPr id="3" name="Content Placeholder 2">
            <a:extLst>
              <a:ext uri="{FF2B5EF4-FFF2-40B4-BE49-F238E27FC236}">
                <a16:creationId xmlns:a16="http://schemas.microsoft.com/office/drawing/2014/main" id="{5BB5EF1F-3E0D-43ED-93AF-90583163A92D}"/>
              </a:ext>
            </a:extLst>
          </p:cNvPr>
          <p:cNvSpPr>
            <a:spLocks noGrp="1"/>
          </p:cNvSpPr>
          <p:nvPr>
            <p:ph idx="1"/>
          </p:nvPr>
        </p:nvSpPr>
        <p:spPr>
          <a:xfrm>
            <a:off x="838200" y="1825625"/>
            <a:ext cx="7190064" cy="4667250"/>
          </a:xfrm>
        </p:spPr>
        <p:txBody>
          <a:bodyPr>
            <a:normAutofit fontScale="92500"/>
          </a:bodyPr>
          <a:lstStyle/>
          <a:p>
            <a:r>
              <a:rPr lang="en-IN" b="1" dirty="0"/>
              <a:t>The reducers</a:t>
            </a:r>
          </a:p>
          <a:p>
            <a:pPr lvl="1"/>
            <a:r>
              <a:rPr lang="en-US" b="1" dirty="0"/>
              <a:t>Reducers</a:t>
            </a:r>
            <a:r>
              <a:rPr lang="en-US" dirty="0"/>
              <a:t> specify how the application's state changes in response to actions sent to the store.</a:t>
            </a:r>
          </a:p>
          <a:p>
            <a:pPr lvl="1"/>
            <a:r>
              <a:rPr lang="en-US" dirty="0"/>
              <a:t>The root reducer takes charge and slices the state up based on the state object’s keys. It passes each slice of state to the reducer that knows how to handle it.</a:t>
            </a:r>
          </a:p>
          <a:p>
            <a:pPr lvl="1"/>
            <a:r>
              <a:rPr lang="en-US" dirty="0"/>
              <a:t>They don’t change the state that has been passed in to them. Instead, they make a copy and make all their changes on the copy.</a:t>
            </a:r>
          </a:p>
          <a:p>
            <a:pPr lvl="1"/>
            <a:r>
              <a:rPr lang="en-US" dirty="0"/>
              <a:t>The reducers pass their copies back to the root reducer, which pastes the copies together to form the updated state object. Then the root reducer sends the new state object back to the store, and the store makes it the new official state.</a:t>
            </a:r>
            <a:endParaRPr lang="en-IN" dirty="0"/>
          </a:p>
        </p:txBody>
      </p:sp>
      <p:pic>
        <p:nvPicPr>
          <p:cNvPr id="2050" name="Picture 2">
            <a:extLst>
              <a:ext uri="{FF2B5EF4-FFF2-40B4-BE49-F238E27FC236}">
                <a16:creationId xmlns:a16="http://schemas.microsoft.com/office/drawing/2014/main" id="{CEBF30B5-2CB7-42E7-9B3B-F9A423624D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8264" y="2174992"/>
            <a:ext cx="3429262" cy="322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855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E4E30-9DD7-444B-BF3D-A7290DB18953}"/>
              </a:ext>
            </a:extLst>
          </p:cNvPr>
          <p:cNvSpPr>
            <a:spLocks noGrp="1"/>
          </p:cNvSpPr>
          <p:nvPr>
            <p:ph type="title"/>
          </p:nvPr>
        </p:nvSpPr>
        <p:spPr/>
        <p:txBody>
          <a:bodyPr/>
          <a:lstStyle/>
          <a:p>
            <a:r>
              <a:rPr lang="en-IN" dirty="0"/>
              <a:t>Redux: </a:t>
            </a:r>
            <a:r>
              <a:rPr lang="en-IN" b="1" dirty="0"/>
              <a:t>The reducers</a:t>
            </a:r>
            <a:endParaRPr lang="en-IN" dirty="0"/>
          </a:p>
        </p:txBody>
      </p:sp>
      <p:sp>
        <p:nvSpPr>
          <p:cNvPr id="3" name="Content Placeholder 2">
            <a:extLst>
              <a:ext uri="{FF2B5EF4-FFF2-40B4-BE49-F238E27FC236}">
                <a16:creationId xmlns:a16="http://schemas.microsoft.com/office/drawing/2014/main" id="{8A66A44C-E0C5-454F-AB2F-98AC8EFA730C}"/>
              </a:ext>
            </a:extLst>
          </p:cNvPr>
          <p:cNvSpPr>
            <a:spLocks noGrp="1"/>
          </p:cNvSpPr>
          <p:nvPr>
            <p:ph idx="1"/>
          </p:nvPr>
        </p:nvSpPr>
        <p:spPr/>
        <p:txBody>
          <a:bodyPr/>
          <a:lstStyle/>
          <a:p>
            <a:r>
              <a:rPr lang="en-IN" dirty="0"/>
              <a:t>todos.js</a:t>
            </a:r>
          </a:p>
        </p:txBody>
      </p:sp>
      <p:pic>
        <p:nvPicPr>
          <p:cNvPr id="4" name="Picture 3">
            <a:extLst>
              <a:ext uri="{FF2B5EF4-FFF2-40B4-BE49-F238E27FC236}">
                <a16:creationId xmlns:a16="http://schemas.microsoft.com/office/drawing/2014/main" id="{33C4FC3F-FCF0-4FE2-9464-CD8548FC9FB0}"/>
              </a:ext>
            </a:extLst>
          </p:cNvPr>
          <p:cNvPicPr>
            <a:picLocks noChangeAspect="1"/>
          </p:cNvPicPr>
          <p:nvPr/>
        </p:nvPicPr>
        <p:blipFill>
          <a:blip r:embed="rId2"/>
          <a:stretch>
            <a:fillRect/>
          </a:stretch>
        </p:blipFill>
        <p:spPr>
          <a:xfrm>
            <a:off x="3853402" y="1684701"/>
            <a:ext cx="7500398" cy="4518064"/>
          </a:xfrm>
          <a:prstGeom prst="rect">
            <a:avLst/>
          </a:prstGeom>
        </p:spPr>
      </p:pic>
    </p:spTree>
    <p:extLst>
      <p:ext uri="{BB962C8B-B14F-4D97-AF65-F5344CB8AC3E}">
        <p14:creationId xmlns:p14="http://schemas.microsoft.com/office/powerpoint/2010/main" val="3398052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25EA5-7041-43F5-92D4-D292E7C65097}"/>
              </a:ext>
            </a:extLst>
          </p:cNvPr>
          <p:cNvSpPr>
            <a:spLocks noGrp="1"/>
          </p:cNvSpPr>
          <p:nvPr>
            <p:ph type="title"/>
          </p:nvPr>
        </p:nvSpPr>
        <p:spPr/>
        <p:txBody>
          <a:bodyPr/>
          <a:lstStyle/>
          <a:p>
            <a:r>
              <a:rPr lang="en-IN" dirty="0"/>
              <a:t>Redux: </a:t>
            </a:r>
            <a:r>
              <a:rPr lang="en-IN" b="1" dirty="0"/>
              <a:t>The reducers</a:t>
            </a:r>
            <a:endParaRPr lang="en-IN" dirty="0"/>
          </a:p>
        </p:txBody>
      </p:sp>
      <p:sp>
        <p:nvSpPr>
          <p:cNvPr id="3" name="Content Placeholder 2">
            <a:extLst>
              <a:ext uri="{FF2B5EF4-FFF2-40B4-BE49-F238E27FC236}">
                <a16:creationId xmlns:a16="http://schemas.microsoft.com/office/drawing/2014/main" id="{C3A28D15-96C4-44A1-BF7D-21531CE2E4B0}"/>
              </a:ext>
            </a:extLst>
          </p:cNvPr>
          <p:cNvSpPr>
            <a:spLocks noGrp="1"/>
          </p:cNvSpPr>
          <p:nvPr>
            <p:ph idx="1"/>
          </p:nvPr>
        </p:nvSpPr>
        <p:spPr/>
        <p:txBody>
          <a:bodyPr/>
          <a:lstStyle/>
          <a:p>
            <a:r>
              <a:rPr lang="en-IN" dirty="0"/>
              <a:t>visibilityFilter.js</a:t>
            </a:r>
          </a:p>
        </p:txBody>
      </p:sp>
      <p:pic>
        <p:nvPicPr>
          <p:cNvPr id="4" name="Picture 3">
            <a:extLst>
              <a:ext uri="{FF2B5EF4-FFF2-40B4-BE49-F238E27FC236}">
                <a16:creationId xmlns:a16="http://schemas.microsoft.com/office/drawing/2014/main" id="{67E25E04-955F-4CBE-BE28-AF7E05199A19}"/>
              </a:ext>
            </a:extLst>
          </p:cNvPr>
          <p:cNvPicPr>
            <a:picLocks noChangeAspect="1"/>
          </p:cNvPicPr>
          <p:nvPr/>
        </p:nvPicPr>
        <p:blipFill>
          <a:blip r:embed="rId2"/>
          <a:stretch>
            <a:fillRect/>
          </a:stretch>
        </p:blipFill>
        <p:spPr>
          <a:xfrm>
            <a:off x="838200" y="2639358"/>
            <a:ext cx="9526329" cy="3153215"/>
          </a:xfrm>
          <a:prstGeom prst="rect">
            <a:avLst/>
          </a:prstGeom>
        </p:spPr>
      </p:pic>
    </p:spTree>
    <p:extLst>
      <p:ext uri="{BB962C8B-B14F-4D97-AF65-F5344CB8AC3E}">
        <p14:creationId xmlns:p14="http://schemas.microsoft.com/office/powerpoint/2010/main" val="687616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7EF1E-9AD4-4F01-95DC-C9364179C38D}"/>
              </a:ext>
            </a:extLst>
          </p:cNvPr>
          <p:cNvSpPr>
            <a:spLocks noGrp="1"/>
          </p:cNvSpPr>
          <p:nvPr>
            <p:ph type="title"/>
          </p:nvPr>
        </p:nvSpPr>
        <p:spPr/>
        <p:txBody>
          <a:bodyPr/>
          <a:lstStyle/>
          <a:p>
            <a:r>
              <a:rPr lang="en-IN" dirty="0"/>
              <a:t>Redux: Combine </a:t>
            </a:r>
            <a:r>
              <a:rPr lang="en-IN" b="1" dirty="0"/>
              <a:t>reducers</a:t>
            </a:r>
            <a:endParaRPr lang="en-IN" dirty="0"/>
          </a:p>
        </p:txBody>
      </p:sp>
      <p:sp>
        <p:nvSpPr>
          <p:cNvPr id="3" name="Content Placeholder 2">
            <a:extLst>
              <a:ext uri="{FF2B5EF4-FFF2-40B4-BE49-F238E27FC236}">
                <a16:creationId xmlns:a16="http://schemas.microsoft.com/office/drawing/2014/main" id="{E685B930-5FA3-45E1-9918-D5FE6FCA21C3}"/>
              </a:ext>
            </a:extLst>
          </p:cNvPr>
          <p:cNvSpPr>
            <a:spLocks noGrp="1"/>
          </p:cNvSpPr>
          <p:nvPr>
            <p:ph idx="1"/>
          </p:nvPr>
        </p:nvSpPr>
        <p:spPr/>
        <p:txBody>
          <a:bodyPr/>
          <a:lstStyle/>
          <a:p>
            <a:r>
              <a:rPr lang="en-IN" dirty="0"/>
              <a:t>index.js</a:t>
            </a:r>
          </a:p>
          <a:p>
            <a:endParaRPr lang="en-IN" dirty="0"/>
          </a:p>
        </p:txBody>
      </p:sp>
      <p:pic>
        <p:nvPicPr>
          <p:cNvPr id="4" name="Picture 3">
            <a:extLst>
              <a:ext uri="{FF2B5EF4-FFF2-40B4-BE49-F238E27FC236}">
                <a16:creationId xmlns:a16="http://schemas.microsoft.com/office/drawing/2014/main" id="{C69A97AC-A68E-4104-9E91-02758E271638}"/>
              </a:ext>
            </a:extLst>
          </p:cNvPr>
          <p:cNvPicPr>
            <a:picLocks noChangeAspect="1"/>
          </p:cNvPicPr>
          <p:nvPr/>
        </p:nvPicPr>
        <p:blipFill>
          <a:blip r:embed="rId2"/>
          <a:stretch>
            <a:fillRect/>
          </a:stretch>
        </p:blipFill>
        <p:spPr>
          <a:xfrm>
            <a:off x="1032583" y="2689436"/>
            <a:ext cx="6475564" cy="2249406"/>
          </a:xfrm>
          <a:prstGeom prst="rect">
            <a:avLst/>
          </a:prstGeom>
        </p:spPr>
      </p:pic>
    </p:spTree>
    <p:extLst>
      <p:ext uri="{BB962C8B-B14F-4D97-AF65-F5344CB8AC3E}">
        <p14:creationId xmlns:p14="http://schemas.microsoft.com/office/powerpoint/2010/main" val="747016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09E0A-5648-4B02-85C7-152C9FE1161C}"/>
              </a:ext>
            </a:extLst>
          </p:cNvPr>
          <p:cNvSpPr>
            <a:spLocks noGrp="1"/>
          </p:cNvSpPr>
          <p:nvPr>
            <p:ph type="title"/>
          </p:nvPr>
        </p:nvSpPr>
        <p:spPr/>
        <p:txBody>
          <a:bodyPr/>
          <a:lstStyle/>
          <a:p>
            <a:r>
              <a:rPr lang="en-IN" b="1" dirty="0"/>
              <a:t>Redux</a:t>
            </a:r>
            <a:endParaRPr lang="en-IN" dirty="0"/>
          </a:p>
        </p:txBody>
      </p:sp>
      <p:sp>
        <p:nvSpPr>
          <p:cNvPr id="3" name="Content Placeholder 2">
            <a:extLst>
              <a:ext uri="{FF2B5EF4-FFF2-40B4-BE49-F238E27FC236}">
                <a16:creationId xmlns:a16="http://schemas.microsoft.com/office/drawing/2014/main" id="{4EDDE2E9-82E3-45A1-A0BE-891911E0BDD9}"/>
              </a:ext>
            </a:extLst>
          </p:cNvPr>
          <p:cNvSpPr>
            <a:spLocks noGrp="1"/>
          </p:cNvSpPr>
          <p:nvPr>
            <p:ph idx="1"/>
          </p:nvPr>
        </p:nvSpPr>
        <p:spPr>
          <a:xfrm>
            <a:off x="838199" y="1828799"/>
            <a:ext cx="7550791" cy="4597167"/>
          </a:xfrm>
        </p:spPr>
        <p:txBody>
          <a:bodyPr/>
          <a:lstStyle/>
          <a:p>
            <a:pPr algn="just"/>
            <a:r>
              <a:rPr lang="en-US" b="1" dirty="0"/>
              <a:t>The views: smart and dumb components</a:t>
            </a:r>
          </a:p>
          <a:p>
            <a:pPr lvl="1" algn="just"/>
            <a:r>
              <a:rPr lang="en-US" dirty="0"/>
              <a:t>The smart components are the managers.</a:t>
            </a:r>
          </a:p>
          <a:p>
            <a:pPr lvl="1" algn="just"/>
            <a:r>
              <a:rPr lang="en-US" dirty="0"/>
              <a:t>Smart components are in charge of the actions. If a dumb component underneath them needs to trigger an action, the smart component passes a function in via the props. The dumb component can then just treat that as a callback.</a:t>
            </a:r>
          </a:p>
          <a:p>
            <a:pPr lvl="1" algn="just"/>
            <a:r>
              <a:rPr lang="en-US" dirty="0"/>
              <a:t>Smart components rarely emit DOM of their own. Instead, they arrange dumb components, which handle laying out DOM elements.</a:t>
            </a:r>
            <a:endParaRPr lang="en-IN" dirty="0"/>
          </a:p>
        </p:txBody>
      </p:sp>
      <p:pic>
        <p:nvPicPr>
          <p:cNvPr id="3074" name="Picture 2">
            <a:extLst>
              <a:ext uri="{FF2B5EF4-FFF2-40B4-BE49-F238E27FC236}">
                <a16:creationId xmlns:a16="http://schemas.microsoft.com/office/drawing/2014/main" id="{BB05D705-006C-4AF9-8736-E00E39647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2309" y="2056962"/>
            <a:ext cx="2331491" cy="298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973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A567F-2FD1-4BDF-8DC8-CC711116ECCB}"/>
              </a:ext>
            </a:extLst>
          </p:cNvPr>
          <p:cNvSpPr>
            <a:spLocks noGrp="1"/>
          </p:cNvSpPr>
          <p:nvPr>
            <p:ph type="title"/>
          </p:nvPr>
        </p:nvSpPr>
        <p:spPr/>
        <p:txBody>
          <a:bodyPr/>
          <a:lstStyle/>
          <a:p>
            <a:r>
              <a:rPr lang="en-IN" b="1" dirty="0"/>
              <a:t>Redux</a:t>
            </a:r>
            <a:endParaRPr lang="en-IN" dirty="0"/>
          </a:p>
        </p:txBody>
      </p:sp>
      <p:sp>
        <p:nvSpPr>
          <p:cNvPr id="3" name="Content Placeholder 2">
            <a:extLst>
              <a:ext uri="{FF2B5EF4-FFF2-40B4-BE49-F238E27FC236}">
                <a16:creationId xmlns:a16="http://schemas.microsoft.com/office/drawing/2014/main" id="{910DAAFE-B606-4CE6-BB25-F74189D5F676}"/>
              </a:ext>
            </a:extLst>
          </p:cNvPr>
          <p:cNvSpPr>
            <a:spLocks noGrp="1"/>
          </p:cNvSpPr>
          <p:nvPr>
            <p:ph idx="1"/>
          </p:nvPr>
        </p:nvSpPr>
        <p:spPr>
          <a:xfrm>
            <a:off x="838200" y="1770078"/>
            <a:ext cx="7257176" cy="4462942"/>
          </a:xfrm>
        </p:spPr>
        <p:txBody>
          <a:bodyPr>
            <a:normAutofit lnSpcReduction="10000"/>
          </a:bodyPr>
          <a:lstStyle/>
          <a:p>
            <a:r>
              <a:rPr lang="en-IN" b="1" dirty="0"/>
              <a:t>The view layer binding</a:t>
            </a:r>
          </a:p>
          <a:p>
            <a:pPr lvl="1"/>
            <a:r>
              <a:rPr lang="en-US" dirty="0"/>
              <a:t>To connect the store to the views, it needs something to bind the two together</a:t>
            </a:r>
          </a:p>
          <a:p>
            <a:pPr lvl="1"/>
            <a:r>
              <a:rPr lang="en-US" dirty="0"/>
              <a:t>If you’re using React, this is react-redux.</a:t>
            </a:r>
          </a:p>
          <a:p>
            <a:r>
              <a:rPr lang="en-US" dirty="0"/>
              <a:t>The view layer binding introduces:</a:t>
            </a:r>
          </a:p>
          <a:p>
            <a:pPr lvl="1"/>
            <a:r>
              <a:rPr lang="en-US" dirty="0"/>
              <a:t>The Provider component: This is wrapped around the component tree. It makes it easy for the root component’s children to hook up to the store using connect().</a:t>
            </a:r>
          </a:p>
          <a:p>
            <a:pPr lvl="1"/>
            <a:r>
              <a:rPr lang="en-US" dirty="0"/>
              <a:t>connect(): If a component wants to get state updates, it wraps itself using connect(). Then the connect function will set up all the wiring for it</a:t>
            </a:r>
          </a:p>
          <a:p>
            <a:pPr marL="457200" lvl="1" indent="0">
              <a:buNone/>
            </a:pPr>
            <a:endParaRPr lang="en-IN" dirty="0"/>
          </a:p>
        </p:txBody>
      </p:sp>
      <p:pic>
        <p:nvPicPr>
          <p:cNvPr id="4098" name="Picture 2">
            <a:extLst>
              <a:ext uri="{FF2B5EF4-FFF2-40B4-BE49-F238E27FC236}">
                <a16:creationId xmlns:a16="http://schemas.microsoft.com/office/drawing/2014/main" id="{782E8996-F001-401D-B6D5-808A897C6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2430" y="1690688"/>
            <a:ext cx="2497036" cy="27966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0F9CD56-2423-4EEF-BD94-7D76FD6C7769}"/>
              </a:ext>
            </a:extLst>
          </p:cNvPr>
          <p:cNvSpPr txBox="1"/>
          <p:nvPr/>
        </p:nvSpPr>
        <p:spPr>
          <a:xfrm>
            <a:off x="8556771" y="4613944"/>
            <a:ext cx="3090521" cy="1477328"/>
          </a:xfrm>
          <a:prstGeom prst="rect">
            <a:avLst/>
          </a:prstGeom>
          <a:noFill/>
        </p:spPr>
        <p:txBody>
          <a:bodyPr wrap="square" rtlCol="0">
            <a:spAutoFit/>
          </a:bodyPr>
          <a:lstStyle/>
          <a:p>
            <a:r>
              <a:rPr lang="en-US" dirty="0"/>
              <a:t>The view layer binding is kind of like the IT department for the view tree. It makes sure that all of the components can connect to the store.</a:t>
            </a:r>
            <a:endParaRPr lang="en-IN" dirty="0"/>
          </a:p>
        </p:txBody>
      </p:sp>
    </p:spTree>
    <p:extLst>
      <p:ext uri="{BB962C8B-B14F-4D97-AF65-F5344CB8AC3E}">
        <p14:creationId xmlns:p14="http://schemas.microsoft.com/office/powerpoint/2010/main" val="3187677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09AD-028E-4181-849B-B22C121B7CBA}"/>
              </a:ext>
            </a:extLst>
          </p:cNvPr>
          <p:cNvSpPr>
            <a:spLocks noGrp="1"/>
          </p:cNvSpPr>
          <p:nvPr>
            <p:ph type="title"/>
          </p:nvPr>
        </p:nvSpPr>
        <p:spPr/>
        <p:txBody>
          <a:bodyPr/>
          <a:lstStyle/>
          <a:p>
            <a:r>
              <a:rPr lang="en-US" dirty="0"/>
              <a:t>Passing Data Multiple Levels is a Pain</a:t>
            </a:r>
            <a:endParaRPr lang="en-IN" dirty="0"/>
          </a:p>
        </p:txBody>
      </p:sp>
      <p:sp>
        <p:nvSpPr>
          <p:cNvPr id="3" name="Content Placeholder 2">
            <a:extLst>
              <a:ext uri="{FF2B5EF4-FFF2-40B4-BE49-F238E27FC236}">
                <a16:creationId xmlns:a16="http://schemas.microsoft.com/office/drawing/2014/main" id="{C3A8FEEA-7766-4DC1-8559-96BE4EB58CD4}"/>
              </a:ext>
            </a:extLst>
          </p:cNvPr>
          <p:cNvSpPr>
            <a:spLocks noGrp="1"/>
          </p:cNvSpPr>
          <p:nvPr>
            <p:ph idx="1"/>
          </p:nvPr>
        </p:nvSpPr>
        <p:spPr/>
        <p:txBody>
          <a:bodyPr/>
          <a:lstStyle/>
          <a:p>
            <a:r>
              <a:rPr lang="en-US" dirty="0"/>
              <a:t> Top-level container has some data, and a child 4+ levels down needs that data. Here’s an example from </a:t>
            </a:r>
            <a:r>
              <a:rPr lang="en-US" dirty="0" err="1"/>
              <a:t>Linkedin</a:t>
            </a:r>
            <a:r>
              <a:rPr lang="en-US" dirty="0"/>
              <a:t>, with all the avatars highlighted:</a:t>
            </a:r>
            <a:endParaRPr lang="en-IN" dirty="0"/>
          </a:p>
        </p:txBody>
      </p:sp>
      <p:grpSp>
        <p:nvGrpSpPr>
          <p:cNvPr id="20" name="Group 19">
            <a:extLst>
              <a:ext uri="{FF2B5EF4-FFF2-40B4-BE49-F238E27FC236}">
                <a16:creationId xmlns:a16="http://schemas.microsoft.com/office/drawing/2014/main" id="{3F89EB47-062D-45F0-916C-85739FD40381}"/>
              </a:ext>
            </a:extLst>
          </p:cNvPr>
          <p:cNvGrpSpPr/>
          <p:nvPr/>
        </p:nvGrpSpPr>
        <p:grpSpPr>
          <a:xfrm>
            <a:off x="1290201" y="3104639"/>
            <a:ext cx="8911525" cy="3207261"/>
            <a:chOff x="1072087" y="2572754"/>
            <a:chExt cx="8911525" cy="3207261"/>
          </a:xfrm>
        </p:grpSpPr>
        <p:pic>
          <p:nvPicPr>
            <p:cNvPr id="5" name="Picture 4">
              <a:extLst>
                <a:ext uri="{FF2B5EF4-FFF2-40B4-BE49-F238E27FC236}">
                  <a16:creationId xmlns:a16="http://schemas.microsoft.com/office/drawing/2014/main" id="{41DB0B46-8A10-4534-AE8A-0538E7A073A4}"/>
                </a:ext>
              </a:extLst>
            </p:cNvPr>
            <p:cNvPicPr>
              <a:picLocks noChangeAspect="1"/>
            </p:cNvPicPr>
            <p:nvPr/>
          </p:nvPicPr>
          <p:blipFill>
            <a:blip r:embed="rId2"/>
            <a:stretch>
              <a:fillRect/>
            </a:stretch>
          </p:blipFill>
          <p:spPr>
            <a:xfrm>
              <a:off x="1072087" y="2572754"/>
              <a:ext cx="8911525" cy="3207261"/>
            </a:xfrm>
            <a:prstGeom prst="rect">
              <a:avLst/>
            </a:prstGeom>
          </p:spPr>
        </p:pic>
        <p:sp>
          <p:nvSpPr>
            <p:cNvPr id="6" name="Rectangle 5">
              <a:extLst>
                <a:ext uri="{FF2B5EF4-FFF2-40B4-BE49-F238E27FC236}">
                  <a16:creationId xmlns:a16="http://schemas.microsoft.com/office/drawing/2014/main" id="{6315A2F2-536C-47E2-A508-2CF3B94444D8}"/>
                </a:ext>
              </a:extLst>
            </p:cNvPr>
            <p:cNvSpPr/>
            <p:nvPr/>
          </p:nvSpPr>
          <p:spPr>
            <a:xfrm>
              <a:off x="1333850" y="3429000"/>
              <a:ext cx="1694576" cy="15121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9D0A1616-E83D-46CF-9719-7F010A0E2207}"/>
                </a:ext>
              </a:extLst>
            </p:cNvPr>
            <p:cNvSpPr/>
            <p:nvPr/>
          </p:nvSpPr>
          <p:spPr>
            <a:xfrm>
              <a:off x="5469622" y="2572754"/>
              <a:ext cx="411061" cy="4640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37EDC5FA-8671-40AC-8C18-504AC7960186}"/>
                </a:ext>
              </a:extLst>
            </p:cNvPr>
            <p:cNvSpPr/>
            <p:nvPr/>
          </p:nvSpPr>
          <p:spPr>
            <a:xfrm>
              <a:off x="6070833" y="3036116"/>
              <a:ext cx="1781262" cy="74731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EEDDBBF5-0B43-4766-8567-38B7B8EFB65B}"/>
                </a:ext>
              </a:extLst>
            </p:cNvPr>
            <p:cNvSpPr txBox="1"/>
            <p:nvPr/>
          </p:nvSpPr>
          <p:spPr>
            <a:xfrm>
              <a:off x="3657600" y="3059668"/>
              <a:ext cx="1106265" cy="369332"/>
            </a:xfrm>
            <a:prstGeom prst="rect">
              <a:avLst/>
            </a:prstGeom>
            <a:solidFill>
              <a:schemeClr val="bg1"/>
            </a:solidFill>
          </p:spPr>
          <p:txBody>
            <a:bodyPr wrap="none" rtlCol="0">
              <a:spAutoFit/>
            </a:bodyPr>
            <a:lstStyle/>
            <a:p>
              <a:r>
                <a:rPr lang="en-IN" dirty="0">
                  <a:solidFill>
                    <a:srgbClr val="FF0000"/>
                  </a:solidFill>
                </a:rPr>
                <a:t>User Data</a:t>
              </a:r>
            </a:p>
          </p:txBody>
        </p:sp>
        <p:cxnSp>
          <p:nvCxnSpPr>
            <p:cNvPr id="11" name="Straight Arrow Connector 10">
              <a:extLst>
                <a:ext uri="{FF2B5EF4-FFF2-40B4-BE49-F238E27FC236}">
                  <a16:creationId xmlns:a16="http://schemas.microsoft.com/office/drawing/2014/main" id="{B6F1ED8C-4611-4ABC-8E15-DFF3615AE1C5}"/>
                </a:ext>
              </a:extLst>
            </p:cNvPr>
            <p:cNvCxnSpPr/>
            <p:nvPr/>
          </p:nvCxnSpPr>
          <p:spPr>
            <a:xfrm flipH="1">
              <a:off x="3028426" y="3244334"/>
              <a:ext cx="553673" cy="3629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C42D8C4-2C93-40F2-BD6F-A04AD44FE4C4}"/>
                </a:ext>
              </a:extLst>
            </p:cNvPr>
            <p:cNvCxnSpPr>
              <a:cxnSpLocks/>
              <a:endCxn id="8" idx="1"/>
            </p:cNvCxnSpPr>
            <p:nvPr/>
          </p:nvCxnSpPr>
          <p:spPr>
            <a:xfrm>
              <a:off x="4763865" y="3330429"/>
              <a:ext cx="1306968" cy="793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49A036E-0354-40A6-A025-941BC5997EE1}"/>
                </a:ext>
              </a:extLst>
            </p:cNvPr>
            <p:cNvCxnSpPr>
              <a:cxnSpLocks/>
              <a:stCxn id="9" idx="3"/>
            </p:cNvCxnSpPr>
            <p:nvPr/>
          </p:nvCxnSpPr>
          <p:spPr>
            <a:xfrm flipV="1">
              <a:off x="4763865" y="2936148"/>
              <a:ext cx="705757" cy="30818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9238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58FD8-33E1-45F9-A51C-F84300944E16}"/>
              </a:ext>
            </a:extLst>
          </p:cNvPr>
          <p:cNvSpPr>
            <a:spLocks noGrp="1"/>
          </p:cNvSpPr>
          <p:nvPr>
            <p:ph type="title"/>
          </p:nvPr>
        </p:nvSpPr>
        <p:spPr/>
        <p:txBody>
          <a:bodyPr/>
          <a:lstStyle/>
          <a:p>
            <a:r>
              <a:rPr lang="en-IN" dirty="0"/>
              <a:t>Redux: Dumb &amp; Smart components</a:t>
            </a:r>
          </a:p>
        </p:txBody>
      </p:sp>
      <p:sp>
        <p:nvSpPr>
          <p:cNvPr id="3" name="Content Placeholder 2">
            <a:extLst>
              <a:ext uri="{FF2B5EF4-FFF2-40B4-BE49-F238E27FC236}">
                <a16:creationId xmlns:a16="http://schemas.microsoft.com/office/drawing/2014/main" id="{3D072E3B-5A20-4AF2-9333-7664FA267655}"/>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1353C54D-7111-4C9E-B3FB-663ED129E7B1}"/>
              </a:ext>
            </a:extLst>
          </p:cNvPr>
          <p:cNvPicPr>
            <a:picLocks noChangeAspect="1"/>
          </p:cNvPicPr>
          <p:nvPr/>
        </p:nvPicPr>
        <p:blipFill>
          <a:blip r:embed="rId2"/>
          <a:stretch>
            <a:fillRect/>
          </a:stretch>
        </p:blipFill>
        <p:spPr>
          <a:xfrm>
            <a:off x="5712740" y="1759131"/>
            <a:ext cx="5641060" cy="4479069"/>
          </a:xfrm>
          <a:prstGeom prst="rect">
            <a:avLst/>
          </a:prstGeom>
        </p:spPr>
      </p:pic>
      <p:pic>
        <p:nvPicPr>
          <p:cNvPr id="6" name="Picture 5">
            <a:extLst>
              <a:ext uri="{FF2B5EF4-FFF2-40B4-BE49-F238E27FC236}">
                <a16:creationId xmlns:a16="http://schemas.microsoft.com/office/drawing/2014/main" id="{6F352937-90EC-4560-8C1F-E2CD18C54F9E}"/>
              </a:ext>
            </a:extLst>
          </p:cNvPr>
          <p:cNvPicPr>
            <a:picLocks noChangeAspect="1"/>
          </p:cNvPicPr>
          <p:nvPr/>
        </p:nvPicPr>
        <p:blipFill>
          <a:blip r:embed="rId3"/>
          <a:stretch>
            <a:fillRect/>
          </a:stretch>
        </p:blipFill>
        <p:spPr>
          <a:xfrm>
            <a:off x="769113" y="1825625"/>
            <a:ext cx="4205326" cy="1861374"/>
          </a:xfrm>
          <a:prstGeom prst="rect">
            <a:avLst/>
          </a:prstGeom>
        </p:spPr>
      </p:pic>
    </p:spTree>
    <p:extLst>
      <p:ext uri="{BB962C8B-B14F-4D97-AF65-F5344CB8AC3E}">
        <p14:creationId xmlns:p14="http://schemas.microsoft.com/office/powerpoint/2010/main" val="3344049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26141-4621-4F1F-9F87-BCF87CEA833E}"/>
              </a:ext>
            </a:extLst>
          </p:cNvPr>
          <p:cNvSpPr>
            <a:spLocks noGrp="1"/>
          </p:cNvSpPr>
          <p:nvPr>
            <p:ph type="title"/>
          </p:nvPr>
        </p:nvSpPr>
        <p:spPr/>
        <p:txBody>
          <a:bodyPr/>
          <a:lstStyle/>
          <a:p>
            <a:r>
              <a:rPr lang="en-IN" b="1" dirty="0"/>
              <a:t>Redux</a:t>
            </a:r>
            <a:endParaRPr lang="en-IN" dirty="0"/>
          </a:p>
        </p:txBody>
      </p:sp>
      <p:sp>
        <p:nvSpPr>
          <p:cNvPr id="3" name="Content Placeholder 2">
            <a:extLst>
              <a:ext uri="{FF2B5EF4-FFF2-40B4-BE49-F238E27FC236}">
                <a16:creationId xmlns:a16="http://schemas.microsoft.com/office/drawing/2014/main" id="{AF41B9D7-0A4D-4495-B1E9-997995513814}"/>
              </a:ext>
            </a:extLst>
          </p:cNvPr>
          <p:cNvSpPr>
            <a:spLocks noGrp="1"/>
          </p:cNvSpPr>
          <p:nvPr>
            <p:ph idx="1"/>
          </p:nvPr>
        </p:nvSpPr>
        <p:spPr>
          <a:xfrm>
            <a:off x="838199" y="1825625"/>
            <a:ext cx="6896451" cy="4105392"/>
          </a:xfrm>
        </p:spPr>
        <p:txBody>
          <a:bodyPr/>
          <a:lstStyle/>
          <a:p>
            <a:r>
              <a:rPr lang="en-IN" b="1" dirty="0"/>
              <a:t>The root component</a:t>
            </a:r>
          </a:p>
          <a:p>
            <a:pPr lvl="1"/>
            <a:r>
              <a:rPr lang="en-US" dirty="0"/>
              <a:t> It creates the store, telling it what reducer to use, and brings together the view layer binding and the views.</a:t>
            </a:r>
          </a:p>
          <a:p>
            <a:pPr lvl="1"/>
            <a:r>
              <a:rPr lang="en-US" dirty="0"/>
              <a:t>The root component is pretty hands-off after it initializes the app, though. </a:t>
            </a:r>
            <a:endParaRPr lang="en-IN" dirty="0"/>
          </a:p>
        </p:txBody>
      </p:sp>
      <p:pic>
        <p:nvPicPr>
          <p:cNvPr id="5122" name="Picture 2">
            <a:extLst>
              <a:ext uri="{FF2B5EF4-FFF2-40B4-BE49-F238E27FC236}">
                <a16:creationId xmlns:a16="http://schemas.microsoft.com/office/drawing/2014/main" id="{A2C2EAD3-8719-4E9E-8BB1-9E26F0907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4650" y="1690688"/>
            <a:ext cx="3239499" cy="36282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9BA00CC-7153-4DCC-B641-D33112FE7DA2}"/>
              </a:ext>
            </a:extLst>
          </p:cNvPr>
          <p:cNvPicPr>
            <a:picLocks noChangeAspect="1"/>
          </p:cNvPicPr>
          <p:nvPr/>
        </p:nvPicPr>
        <p:blipFill>
          <a:blip r:embed="rId3"/>
          <a:stretch>
            <a:fillRect/>
          </a:stretch>
        </p:blipFill>
        <p:spPr>
          <a:xfrm>
            <a:off x="1540670" y="4054740"/>
            <a:ext cx="4910464" cy="2341774"/>
          </a:xfrm>
          <a:prstGeom prst="rect">
            <a:avLst/>
          </a:prstGeom>
        </p:spPr>
      </p:pic>
    </p:spTree>
    <p:extLst>
      <p:ext uri="{BB962C8B-B14F-4D97-AF65-F5344CB8AC3E}">
        <p14:creationId xmlns:p14="http://schemas.microsoft.com/office/powerpoint/2010/main" val="3117830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43979-4478-44F1-BD85-F54E129C84BF}"/>
              </a:ext>
            </a:extLst>
          </p:cNvPr>
          <p:cNvSpPr>
            <a:spLocks noGrp="1"/>
          </p:cNvSpPr>
          <p:nvPr>
            <p:ph type="title"/>
          </p:nvPr>
        </p:nvSpPr>
        <p:spPr/>
        <p:txBody>
          <a:bodyPr/>
          <a:lstStyle/>
          <a:p>
            <a:r>
              <a:rPr lang="en-IN" b="1" dirty="0"/>
              <a:t>Redux: The data flow</a:t>
            </a:r>
          </a:p>
        </p:txBody>
      </p:sp>
      <p:sp>
        <p:nvSpPr>
          <p:cNvPr id="3" name="Content Placeholder 2">
            <a:extLst>
              <a:ext uri="{FF2B5EF4-FFF2-40B4-BE49-F238E27FC236}">
                <a16:creationId xmlns:a16="http://schemas.microsoft.com/office/drawing/2014/main" id="{8F6D0312-367C-4B5C-8DA5-1305BE97F83F}"/>
              </a:ext>
            </a:extLst>
          </p:cNvPr>
          <p:cNvSpPr>
            <a:spLocks noGrp="1"/>
          </p:cNvSpPr>
          <p:nvPr>
            <p:ph idx="1"/>
          </p:nvPr>
        </p:nvSpPr>
        <p:spPr/>
        <p:txBody>
          <a:bodyPr/>
          <a:lstStyle/>
          <a:p>
            <a:pPr marL="914400" lvl="1" indent="-457200">
              <a:buFont typeface="+mj-lt"/>
              <a:buAutoNum type="arabicPeriod"/>
            </a:pPr>
            <a:r>
              <a:rPr lang="en-US" dirty="0"/>
              <a:t>The view requests an action. The action creator formats it and returns it.</a:t>
            </a:r>
            <a:endParaRPr lang="en-IN" dirty="0"/>
          </a:p>
        </p:txBody>
      </p:sp>
      <p:pic>
        <p:nvPicPr>
          <p:cNvPr id="6146" name="Picture 2">
            <a:extLst>
              <a:ext uri="{FF2B5EF4-FFF2-40B4-BE49-F238E27FC236}">
                <a16:creationId xmlns:a16="http://schemas.microsoft.com/office/drawing/2014/main" id="{B01F1135-9179-46C8-9587-8ED8560B2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355" y="2439798"/>
            <a:ext cx="6792811" cy="3571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940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42FB4-977B-485E-B0F1-F6B8D81DFD65}"/>
              </a:ext>
            </a:extLst>
          </p:cNvPr>
          <p:cNvSpPr>
            <a:spLocks noGrp="1"/>
          </p:cNvSpPr>
          <p:nvPr>
            <p:ph type="title"/>
          </p:nvPr>
        </p:nvSpPr>
        <p:spPr/>
        <p:txBody>
          <a:bodyPr/>
          <a:lstStyle/>
          <a:p>
            <a:r>
              <a:rPr lang="en-IN" b="1" dirty="0"/>
              <a:t>Redux: The data flow</a:t>
            </a:r>
            <a:endParaRPr lang="en-IN" dirty="0"/>
          </a:p>
        </p:txBody>
      </p:sp>
      <p:sp>
        <p:nvSpPr>
          <p:cNvPr id="3" name="Content Placeholder 2">
            <a:extLst>
              <a:ext uri="{FF2B5EF4-FFF2-40B4-BE49-F238E27FC236}">
                <a16:creationId xmlns:a16="http://schemas.microsoft.com/office/drawing/2014/main" id="{46F96B8D-A38B-40C8-9AD9-E1F436E0A324}"/>
              </a:ext>
            </a:extLst>
          </p:cNvPr>
          <p:cNvSpPr>
            <a:spLocks noGrp="1"/>
          </p:cNvSpPr>
          <p:nvPr>
            <p:ph idx="1"/>
          </p:nvPr>
        </p:nvSpPr>
        <p:spPr/>
        <p:txBody>
          <a:bodyPr/>
          <a:lstStyle/>
          <a:p>
            <a:pPr marL="0" indent="0">
              <a:buNone/>
            </a:pPr>
            <a:r>
              <a:rPr lang="en-US" dirty="0"/>
              <a:t>2. View dispatches the action.</a:t>
            </a:r>
            <a:endParaRPr lang="en-IN" dirty="0"/>
          </a:p>
        </p:txBody>
      </p:sp>
      <p:pic>
        <p:nvPicPr>
          <p:cNvPr id="7170" name="Picture 2">
            <a:extLst>
              <a:ext uri="{FF2B5EF4-FFF2-40B4-BE49-F238E27FC236}">
                <a16:creationId xmlns:a16="http://schemas.microsoft.com/office/drawing/2014/main" id="{7FBF9298-C81D-446E-9B78-DF4389AAF0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522" y="2779436"/>
            <a:ext cx="66675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972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98AF2-AA90-434E-BA43-E4B619DE2939}"/>
              </a:ext>
            </a:extLst>
          </p:cNvPr>
          <p:cNvSpPr>
            <a:spLocks noGrp="1"/>
          </p:cNvSpPr>
          <p:nvPr>
            <p:ph type="title"/>
          </p:nvPr>
        </p:nvSpPr>
        <p:spPr/>
        <p:txBody>
          <a:bodyPr/>
          <a:lstStyle/>
          <a:p>
            <a:r>
              <a:rPr lang="en-IN" b="1" dirty="0"/>
              <a:t>Redux: The data flow</a:t>
            </a:r>
            <a:endParaRPr lang="en-IN" dirty="0"/>
          </a:p>
        </p:txBody>
      </p:sp>
      <p:sp>
        <p:nvSpPr>
          <p:cNvPr id="3" name="Content Placeholder 2">
            <a:extLst>
              <a:ext uri="{FF2B5EF4-FFF2-40B4-BE49-F238E27FC236}">
                <a16:creationId xmlns:a16="http://schemas.microsoft.com/office/drawing/2014/main" id="{1DF03F1B-DDCB-40EB-8606-FAB7AC5878E8}"/>
              </a:ext>
            </a:extLst>
          </p:cNvPr>
          <p:cNvSpPr>
            <a:spLocks noGrp="1"/>
          </p:cNvSpPr>
          <p:nvPr>
            <p:ph idx="1"/>
          </p:nvPr>
        </p:nvSpPr>
        <p:spPr/>
        <p:txBody>
          <a:bodyPr/>
          <a:lstStyle/>
          <a:p>
            <a:pPr marL="0" indent="0">
              <a:buNone/>
            </a:pPr>
            <a:r>
              <a:rPr lang="en-US" dirty="0"/>
              <a:t>3. The store receives the action. It sends the current state tree and the action to the root reducer.</a:t>
            </a:r>
            <a:endParaRPr lang="en-IN" dirty="0"/>
          </a:p>
        </p:txBody>
      </p:sp>
      <p:pic>
        <p:nvPicPr>
          <p:cNvPr id="8194" name="Picture 2">
            <a:extLst>
              <a:ext uri="{FF2B5EF4-FFF2-40B4-BE49-F238E27FC236}">
                <a16:creationId xmlns:a16="http://schemas.microsoft.com/office/drawing/2014/main" id="{D8C4B954-294C-42D3-A4C2-B5CB476F9E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4077" y="2671762"/>
            <a:ext cx="6801199" cy="3575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694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85A99-1EE3-44E3-873B-CA386C647959}"/>
              </a:ext>
            </a:extLst>
          </p:cNvPr>
          <p:cNvSpPr>
            <a:spLocks noGrp="1"/>
          </p:cNvSpPr>
          <p:nvPr>
            <p:ph type="title"/>
          </p:nvPr>
        </p:nvSpPr>
        <p:spPr/>
        <p:txBody>
          <a:bodyPr/>
          <a:lstStyle/>
          <a:p>
            <a:r>
              <a:rPr lang="en-IN" b="1" dirty="0"/>
              <a:t>Redux: The data flow</a:t>
            </a:r>
            <a:endParaRPr lang="en-IN" dirty="0"/>
          </a:p>
        </p:txBody>
      </p:sp>
      <p:sp>
        <p:nvSpPr>
          <p:cNvPr id="3" name="Content Placeholder 2">
            <a:extLst>
              <a:ext uri="{FF2B5EF4-FFF2-40B4-BE49-F238E27FC236}">
                <a16:creationId xmlns:a16="http://schemas.microsoft.com/office/drawing/2014/main" id="{EE957DDA-EC41-43A6-AF47-7E7C880D3F6A}"/>
              </a:ext>
            </a:extLst>
          </p:cNvPr>
          <p:cNvSpPr>
            <a:spLocks noGrp="1"/>
          </p:cNvSpPr>
          <p:nvPr>
            <p:ph idx="1"/>
          </p:nvPr>
        </p:nvSpPr>
        <p:spPr/>
        <p:txBody>
          <a:bodyPr/>
          <a:lstStyle/>
          <a:p>
            <a:pPr marL="0" indent="0">
              <a:buNone/>
            </a:pPr>
            <a:r>
              <a:rPr lang="en-US" dirty="0"/>
              <a:t>4. The root reducer cuts apart the state tree into slices. Then it passes each slice to the sub-reducer that knows how to deal with it.</a:t>
            </a:r>
            <a:endParaRPr lang="en-IN" dirty="0"/>
          </a:p>
        </p:txBody>
      </p:sp>
      <p:pic>
        <p:nvPicPr>
          <p:cNvPr id="9218" name="Picture 2">
            <a:extLst>
              <a:ext uri="{FF2B5EF4-FFF2-40B4-BE49-F238E27FC236}">
                <a16:creationId xmlns:a16="http://schemas.microsoft.com/office/drawing/2014/main" id="{3FA43D26-9E34-42EA-A5DE-05AFD4F16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131" y="2806700"/>
            <a:ext cx="66675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472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474DA-C2B4-4BB1-9D04-A1B2689FD90D}"/>
              </a:ext>
            </a:extLst>
          </p:cNvPr>
          <p:cNvSpPr>
            <a:spLocks noGrp="1"/>
          </p:cNvSpPr>
          <p:nvPr>
            <p:ph type="title"/>
          </p:nvPr>
        </p:nvSpPr>
        <p:spPr/>
        <p:txBody>
          <a:bodyPr/>
          <a:lstStyle/>
          <a:p>
            <a:r>
              <a:rPr lang="en-IN" b="1" dirty="0"/>
              <a:t>Redux: The data flow</a:t>
            </a:r>
            <a:endParaRPr lang="en-IN" dirty="0"/>
          </a:p>
        </p:txBody>
      </p:sp>
      <p:sp>
        <p:nvSpPr>
          <p:cNvPr id="3" name="Content Placeholder 2">
            <a:extLst>
              <a:ext uri="{FF2B5EF4-FFF2-40B4-BE49-F238E27FC236}">
                <a16:creationId xmlns:a16="http://schemas.microsoft.com/office/drawing/2014/main" id="{06B2C5CA-4351-453A-94F9-AB65104D1823}"/>
              </a:ext>
            </a:extLst>
          </p:cNvPr>
          <p:cNvSpPr>
            <a:spLocks noGrp="1"/>
          </p:cNvSpPr>
          <p:nvPr>
            <p:ph idx="1"/>
          </p:nvPr>
        </p:nvSpPr>
        <p:spPr/>
        <p:txBody>
          <a:bodyPr/>
          <a:lstStyle/>
          <a:p>
            <a:pPr marL="0" indent="0">
              <a:buNone/>
            </a:pPr>
            <a:r>
              <a:rPr lang="en-US" dirty="0"/>
              <a:t>5. The sub-reducer copies the slice and makes changes to the copy. It returns the copy of the slice to the root reducer.</a:t>
            </a:r>
            <a:endParaRPr lang="en-IN" dirty="0"/>
          </a:p>
        </p:txBody>
      </p:sp>
      <p:pic>
        <p:nvPicPr>
          <p:cNvPr id="10242" name="Picture 2">
            <a:extLst>
              <a:ext uri="{FF2B5EF4-FFF2-40B4-BE49-F238E27FC236}">
                <a16:creationId xmlns:a16="http://schemas.microsoft.com/office/drawing/2014/main" id="{BD93E419-12CA-4452-9145-CB262E808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8243" y="2671763"/>
            <a:ext cx="66675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271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F0F1B-CFAE-4C41-8C68-8F5C6D9FAEFF}"/>
              </a:ext>
            </a:extLst>
          </p:cNvPr>
          <p:cNvSpPr>
            <a:spLocks noGrp="1"/>
          </p:cNvSpPr>
          <p:nvPr>
            <p:ph type="title"/>
          </p:nvPr>
        </p:nvSpPr>
        <p:spPr/>
        <p:txBody>
          <a:bodyPr/>
          <a:lstStyle/>
          <a:p>
            <a:r>
              <a:rPr lang="en-IN" b="1" dirty="0"/>
              <a:t>Redux: The data flow</a:t>
            </a:r>
            <a:endParaRPr lang="en-IN" dirty="0"/>
          </a:p>
        </p:txBody>
      </p:sp>
      <p:sp>
        <p:nvSpPr>
          <p:cNvPr id="3" name="Content Placeholder 2">
            <a:extLst>
              <a:ext uri="{FF2B5EF4-FFF2-40B4-BE49-F238E27FC236}">
                <a16:creationId xmlns:a16="http://schemas.microsoft.com/office/drawing/2014/main" id="{DA2818C8-F9DE-4913-A2B3-4D1D709F9DA7}"/>
              </a:ext>
            </a:extLst>
          </p:cNvPr>
          <p:cNvSpPr>
            <a:spLocks noGrp="1"/>
          </p:cNvSpPr>
          <p:nvPr>
            <p:ph idx="1"/>
          </p:nvPr>
        </p:nvSpPr>
        <p:spPr/>
        <p:txBody>
          <a:bodyPr>
            <a:normAutofit/>
          </a:bodyPr>
          <a:lstStyle/>
          <a:p>
            <a:pPr marL="0" indent="0">
              <a:buNone/>
            </a:pPr>
            <a:r>
              <a:rPr lang="en-US" sz="2400" dirty="0"/>
              <a:t>6. Once all of the sub-reducers have returned their slice copies, the root reducer pastes all of them together to form the whole updated state tree, which it returns to the store. The store replaces the old state tree with the new one.</a:t>
            </a:r>
            <a:endParaRPr lang="en-IN" sz="2400" dirty="0"/>
          </a:p>
        </p:txBody>
      </p:sp>
      <p:pic>
        <p:nvPicPr>
          <p:cNvPr id="11266" name="Picture 2">
            <a:extLst>
              <a:ext uri="{FF2B5EF4-FFF2-40B4-BE49-F238E27FC236}">
                <a16:creationId xmlns:a16="http://schemas.microsoft.com/office/drawing/2014/main" id="{EF14C426-2446-41C4-B3C6-1672C4ED5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136" y="2878618"/>
            <a:ext cx="66675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499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96193-E2DC-4944-BEAE-7EB9CC1CBE8D}"/>
              </a:ext>
            </a:extLst>
          </p:cNvPr>
          <p:cNvSpPr>
            <a:spLocks noGrp="1"/>
          </p:cNvSpPr>
          <p:nvPr>
            <p:ph type="title"/>
          </p:nvPr>
        </p:nvSpPr>
        <p:spPr/>
        <p:txBody>
          <a:bodyPr/>
          <a:lstStyle/>
          <a:p>
            <a:r>
              <a:rPr lang="en-IN" b="1" dirty="0"/>
              <a:t>Redux: The data flow</a:t>
            </a:r>
            <a:endParaRPr lang="en-IN" dirty="0"/>
          </a:p>
        </p:txBody>
      </p:sp>
      <p:sp>
        <p:nvSpPr>
          <p:cNvPr id="3" name="Content Placeholder 2">
            <a:extLst>
              <a:ext uri="{FF2B5EF4-FFF2-40B4-BE49-F238E27FC236}">
                <a16:creationId xmlns:a16="http://schemas.microsoft.com/office/drawing/2014/main" id="{44EB9F19-28BC-4C9F-AFF0-1433DE524307}"/>
              </a:ext>
            </a:extLst>
          </p:cNvPr>
          <p:cNvSpPr>
            <a:spLocks noGrp="1"/>
          </p:cNvSpPr>
          <p:nvPr>
            <p:ph idx="1"/>
          </p:nvPr>
        </p:nvSpPr>
        <p:spPr/>
        <p:txBody>
          <a:bodyPr/>
          <a:lstStyle/>
          <a:p>
            <a:pPr marL="0" indent="0">
              <a:buNone/>
            </a:pPr>
            <a:r>
              <a:rPr lang="en-IN" dirty="0"/>
              <a:t>7. </a:t>
            </a:r>
            <a:r>
              <a:rPr lang="en-US" dirty="0"/>
              <a:t>The store tells the view layer binding that there’s new state. </a:t>
            </a:r>
            <a:endParaRPr lang="en-IN" dirty="0"/>
          </a:p>
        </p:txBody>
      </p:sp>
      <p:pic>
        <p:nvPicPr>
          <p:cNvPr id="12290" name="Picture 2">
            <a:extLst>
              <a:ext uri="{FF2B5EF4-FFF2-40B4-BE49-F238E27FC236}">
                <a16:creationId xmlns:a16="http://schemas.microsoft.com/office/drawing/2014/main" id="{65415ECE-7F34-46A9-9722-CD194A4B67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962" y="2523688"/>
            <a:ext cx="66675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9768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F5669-7B6A-4ECD-92BE-C6E302A20471}"/>
              </a:ext>
            </a:extLst>
          </p:cNvPr>
          <p:cNvSpPr>
            <a:spLocks noGrp="1"/>
          </p:cNvSpPr>
          <p:nvPr>
            <p:ph type="title"/>
          </p:nvPr>
        </p:nvSpPr>
        <p:spPr/>
        <p:txBody>
          <a:bodyPr/>
          <a:lstStyle/>
          <a:p>
            <a:r>
              <a:rPr lang="en-IN" b="1" dirty="0"/>
              <a:t>Redux: The data flow</a:t>
            </a:r>
            <a:endParaRPr lang="en-IN" dirty="0"/>
          </a:p>
        </p:txBody>
      </p:sp>
      <p:sp>
        <p:nvSpPr>
          <p:cNvPr id="3" name="Content Placeholder 2">
            <a:extLst>
              <a:ext uri="{FF2B5EF4-FFF2-40B4-BE49-F238E27FC236}">
                <a16:creationId xmlns:a16="http://schemas.microsoft.com/office/drawing/2014/main" id="{2B61FB3B-1193-4418-B6F8-9E48F5ADDA2E}"/>
              </a:ext>
            </a:extLst>
          </p:cNvPr>
          <p:cNvSpPr>
            <a:spLocks noGrp="1"/>
          </p:cNvSpPr>
          <p:nvPr>
            <p:ph idx="1"/>
          </p:nvPr>
        </p:nvSpPr>
        <p:spPr/>
        <p:txBody>
          <a:bodyPr/>
          <a:lstStyle/>
          <a:p>
            <a:pPr marL="0" indent="0">
              <a:buNone/>
            </a:pPr>
            <a:r>
              <a:rPr lang="en-US" dirty="0"/>
              <a:t>8. The view layer binding asks the store to send over the new state.</a:t>
            </a:r>
            <a:endParaRPr lang="en-IN" dirty="0"/>
          </a:p>
        </p:txBody>
      </p:sp>
      <p:pic>
        <p:nvPicPr>
          <p:cNvPr id="13314" name="Picture 2">
            <a:extLst>
              <a:ext uri="{FF2B5EF4-FFF2-40B4-BE49-F238E27FC236}">
                <a16:creationId xmlns:a16="http://schemas.microsoft.com/office/drawing/2014/main" id="{51CBA2E5-1CBB-4259-922F-F63951D85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296" y="2506910"/>
            <a:ext cx="66675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297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A1EDA-2B21-4F13-83C4-CE34FB6AEB70}"/>
              </a:ext>
            </a:extLst>
          </p:cNvPr>
          <p:cNvSpPr>
            <a:spLocks noGrp="1"/>
          </p:cNvSpPr>
          <p:nvPr>
            <p:ph type="title"/>
          </p:nvPr>
        </p:nvSpPr>
        <p:spPr/>
        <p:txBody>
          <a:bodyPr/>
          <a:lstStyle/>
          <a:p>
            <a:r>
              <a:rPr lang="en-IN" b="1" dirty="0"/>
              <a:t>The MVC pattern</a:t>
            </a:r>
            <a:endParaRPr lang="en-IN" dirty="0"/>
          </a:p>
        </p:txBody>
      </p:sp>
      <p:sp>
        <p:nvSpPr>
          <p:cNvPr id="3" name="Content Placeholder 2">
            <a:extLst>
              <a:ext uri="{FF2B5EF4-FFF2-40B4-BE49-F238E27FC236}">
                <a16:creationId xmlns:a16="http://schemas.microsoft.com/office/drawing/2014/main" id="{6371E03D-076A-42DD-AE29-47622D7463EA}"/>
              </a:ext>
            </a:extLst>
          </p:cNvPr>
          <p:cNvSpPr>
            <a:spLocks noGrp="1"/>
          </p:cNvSpPr>
          <p:nvPr>
            <p:ph idx="1"/>
          </p:nvPr>
        </p:nvSpPr>
        <p:spPr>
          <a:xfrm>
            <a:off x="838200" y="1825625"/>
            <a:ext cx="7483679" cy="4667250"/>
          </a:xfrm>
        </p:spPr>
        <p:txBody>
          <a:bodyPr>
            <a:normAutofit fontScale="92500" lnSpcReduction="20000"/>
          </a:bodyPr>
          <a:lstStyle/>
          <a:p>
            <a:r>
              <a:rPr lang="en-US" dirty="0"/>
              <a:t>In general most MVC patterns considers three roles:</a:t>
            </a:r>
          </a:p>
          <a:p>
            <a:pPr lvl="1"/>
            <a:r>
              <a:rPr lang="en-US" dirty="0"/>
              <a:t>Model: manages the behavior and data of the application domain</a:t>
            </a:r>
          </a:p>
          <a:p>
            <a:pPr lvl="1"/>
            <a:r>
              <a:rPr lang="en-US" dirty="0"/>
              <a:t>View: represents the display of the model in the UI</a:t>
            </a:r>
          </a:p>
          <a:p>
            <a:pPr lvl="1"/>
            <a:r>
              <a:rPr lang="en-US" dirty="0"/>
              <a:t>Controller: takes user input, manipulates the model and causes the view to update</a:t>
            </a:r>
          </a:p>
          <a:p>
            <a:r>
              <a:rPr lang="en-US" dirty="0"/>
              <a:t>The core ideas of MVC can be formulated as following:</a:t>
            </a:r>
          </a:p>
          <a:p>
            <a:pPr lvl="1"/>
            <a:r>
              <a:rPr lang="en-US" dirty="0"/>
              <a:t>Separating the presentation from the model:</a:t>
            </a:r>
          </a:p>
          <a:p>
            <a:pPr lvl="1"/>
            <a:r>
              <a:rPr lang="en-US" dirty="0"/>
              <a:t>Enables implementation of different UIs and better testability</a:t>
            </a:r>
          </a:p>
          <a:p>
            <a:r>
              <a:rPr lang="en-US" dirty="0"/>
              <a:t>MVC is a legendary pattern that has been used for various projects since 1976 (it was introduced in Smalltalk-76). </a:t>
            </a:r>
          </a:p>
          <a:p>
            <a:pPr marL="0" indent="0">
              <a:buNone/>
            </a:pPr>
            <a:endParaRPr lang="en-US" dirty="0"/>
          </a:p>
        </p:txBody>
      </p:sp>
      <p:pic>
        <p:nvPicPr>
          <p:cNvPr id="4" name="Picture 3">
            <a:extLst>
              <a:ext uri="{FF2B5EF4-FFF2-40B4-BE49-F238E27FC236}">
                <a16:creationId xmlns:a16="http://schemas.microsoft.com/office/drawing/2014/main" id="{9864197F-F3F0-4E76-8A6F-B66C3043B5F2}"/>
              </a:ext>
            </a:extLst>
          </p:cNvPr>
          <p:cNvPicPr>
            <a:picLocks noChangeAspect="1"/>
          </p:cNvPicPr>
          <p:nvPr/>
        </p:nvPicPr>
        <p:blipFill>
          <a:blip r:embed="rId2"/>
          <a:stretch>
            <a:fillRect/>
          </a:stretch>
        </p:blipFill>
        <p:spPr>
          <a:xfrm>
            <a:off x="8321879" y="2022320"/>
            <a:ext cx="3322523" cy="3455691"/>
          </a:xfrm>
          <a:prstGeom prst="rect">
            <a:avLst/>
          </a:prstGeom>
        </p:spPr>
      </p:pic>
    </p:spTree>
    <p:extLst>
      <p:ext uri="{BB962C8B-B14F-4D97-AF65-F5344CB8AC3E}">
        <p14:creationId xmlns:p14="http://schemas.microsoft.com/office/powerpoint/2010/main" val="1889216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944EC-3FD7-4331-8764-A103FBCF620A}"/>
              </a:ext>
            </a:extLst>
          </p:cNvPr>
          <p:cNvSpPr>
            <a:spLocks noGrp="1"/>
          </p:cNvSpPr>
          <p:nvPr>
            <p:ph type="title"/>
          </p:nvPr>
        </p:nvSpPr>
        <p:spPr/>
        <p:txBody>
          <a:bodyPr/>
          <a:lstStyle/>
          <a:p>
            <a:r>
              <a:rPr lang="en-IN" b="1" dirty="0"/>
              <a:t>Redux: The data flow</a:t>
            </a:r>
            <a:endParaRPr lang="en-IN" dirty="0"/>
          </a:p>
        </p:txBody>
      </p:sp>
      <p:sp>
        <p:nvSpPr>
          <p:cNvPr id="3" name="Content Placeholder 2">
            <a:extLst>
              <a:ext uri="{FF2B5EF4-FFF2-40B4-BE49-F238E27FC236}">
                <a16:creationId xmlns:a16="http://schemas.microsoft.com/office/drawing/2014/main" id="{F0D7C522-A1CF-400C-A0CF-60F8F4B0DB3B}"/>
              </a:ext>
            </a:extLst>
          </p:cNvPr>
          <p:cNvSpPr>
            <a:spLocks noGrp="1"/>
          </p:cNvSpPr>
          <p:nvPr>
            <p:ph idx="1"/>
          </p:nvPr>
        </p:nvSpPr>
        <p:spPr/>
        <p:txBody>
          <a:bodyPr/>
          <a:lstStyle/>
          <a:p>
            <a:pPr marL="0" indent="0">
              <a:buNone/>
            </a:pPr>
            <a:r>
              <a:rPr lang="en-US" dirty="0"/>
              <a:t>9. The view layer binding triggers a re-render.</a:t>
            </a:r>
            <a:endParaRPr lang="en-IN" dirty="0"/>
          </a:p>
        </p:txBody>
      </p:sp>
      <p:pic>
        <p:nvPicPr>
          <p:cNvPr id="14338" name="Picture 2">
            <a:extLst>
              <a:ext uri="{FF2B5EF4-FFF2-40B4-BE49-F238E27FC236}">
                <a16:creationId xmlns:a16="http://schemas.microsoft.com/office/drawing/2014/main" id="{F06CB3DF-4BAD-4BFE-9582-DBF309743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679" y="2565633"/>
            <a:ext cx="66675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611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Flux vs Redux">
            <a:extLst>
              <a:ext uri="{FF2B5EF4-FFF2-40B4-BE49-F238E27FC236}">
                <a16:creationId xmlns:a16="http://schemas.microsoft.com/office/drawing/2014/main" id="{FB57AB28-2979-4B42-816A-84E02A263A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388" y="914400"/>
            <a:ext cx="9039225"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0247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590CD-C8EC-4C57-9943-459277E24463}"/>
              </a:ext>
            </a:extLst>
          </p:cNvPr>
          <p:cNvSpPr>
            <a:spLocks noGrp="1"/>
          </p:cNvSpPr>
          <p:nvPr>
            <p:ph type="title"/>
          </p:nvPr>
        </p:nvSpPr>
        <p:spPr/>
        <p:txBody>
          <a:bodyPr/>
          <a:lstStyle/>
          <a:p>
            <a:r>
              <a:rPr lang="en-US" dirty="0"/>
              <a:t>Testing React / Redux Apps with Jest &amp; Enzyme</a:t>
            </a:r>
            <a:endParaRPr lang="en-IN" dirty="0"/>
          </a:p>
        </p:txBody>
      </p:sp>
      <p:sp>
        <p:nvSpPr>
          <p:cNvPr id="3" name="Content Placeholder 2">
            <a:extLst>
              <a:ext uri="{FF2B5EF4-FFF2-40B4-BE49-F238E27FC236}">
                <a16:creationId xmlns:a16="http://schemas.microsoft.com/office/drawing/2014/main" id="{1A8AC5F0-C2CA-45C1-9E89-346916C88425}"/>
              </a:ext>
            </a:extLst>
          </p:cNvPr>
          <p:cNvSpPr>
            <a:spLocks noGrp="1"/>
          </p:cNvSpPr>
          <p:nvPr>
            <p:ph idx="1"/>
          </p:nvPr>
        </p:nvSpPr>
        <p:spPr/>
        <p:txBody>
          <a:bodyPr/>
          <a:lstStyle/>
          <a:p>
            <a:r>
              <a:rPr lang="en-US" dirty="0"/>
              <a:t>Dev-Dependencies </a:t>
            </a:r>
            <a:r>
              <a:rPr lang="en-US" dirty="0" err="1"/>
              <a:t>package.json</a:t>
            </a:r>
            <a:r>
              <a:rPr lang="en-US" dirty="0"/>
              <a:t> file:</a:t>
            </a:r>
          </a:p>
          <a:p>
            <a:r>
              <a:rPr lang="en-US" dirty="0"/>
              <a:t>Enzyme is a JavaScript Testing utility for React that makes it easier to test your React Components' output.</a:t>
            </a:r>
          </a:p>
          <a:p>
            <a:endParaRPr lang="en-US" dirty="0"/>
          </a:p>
          <a:p>
            <a:endParaRPr lang="en-US" dirty="0"/>
          </a:p>
          <a:p>
            <a:endParaRPr lang="en-US" dirty="0"/>
          </a:p>
          <a:p>
            <a:endParaRPr lang="en-IN" dirty="0"/>
          </a:p>
        </p:txBody>
      </p:sp>
      <p:pic>
        <p:nvPicPr>
          <p:cNvPr id="8" name="Picture 7">
            <a:extLst>
              <a:ext uri="{FF2B5EF4-FFF2-40B4-BE49-F238E27FC236}">
                <a16:creationId xmlns:a16="http://schemas.microsoft.com/office/drawing/2014/main" id="{D7CBA6D0-BC78-4EF0-BB2B-C85041933D35}"/>
              </a:ext>
            </a:extLst>
          </p:cNvPr>
          <p:cNvPicPr>
            <a:picLocks noChangeAspect="1"/>
          </p:cNvPicPr>
          <p:nvPr/>
        </p:nvPicPr>
        <p:blipFill>
          <a:blip r:embed="rId2"/>
          <a:stretch>
            <a:fillRect/>
          </a:stretch>
        </p:blipFill>
        <p:spPr>
          <a:xfrm>
            <a:off x="1312318" y="3556340"/>
            <a:ext cx="5468190" cy="2047506"/>
          </a:xfrm>
          <a:prstGeom prst="rect">
            <a:avLst/>
          </a:prstGeom>
        </p:spPr>
      </p:pic>
    </p:spTree>
    <p:extLst>
      <p:ext uri="{BB962C8B-B14F-4D97-AF65-F5344CB8AC3E}">
        <p14:creationId xmlns:p14="http://schemas.microsoft.com/office/powerpoint/2010/main" val="3110713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3FFCD-CFD0-4E85-8DCE-5A21A8920432}"/>
              </a:ext>
            </a:extLst>
          </p:cNvPr>
          <p:cNvSpPr>
            <a:spLocks noGrp="1"/>
          </p:cNvSpPr>
          <p:nvPr>
            <p:ph type="title"/>
          </p:nvPr>
        </p:nvSpPr>
        <p:spPr/>
        <p:txBody>
          <a:bodyPr/>
          <a:lstStyle/>
          <a:p>
            <a:r>
              <a:rPr lang="en-IN" dirty="0"/>
              <a:t>Enzyme</a:t>
            </a:r>
          </a:p>
        </p:txBody>
      </p:sp>
      <p:sp>
        <p:nvSpPr>
          <p:cNvPr id="3" name="Content Placeholder 2">
            <a:extLst>
              <a:ext uri="{FF2B5EF4-FFF2-40B4-BE49-F238E27FC236}">
                <a16:creationId xmlns:a16="http://schemas.microsoft.com/office/drawing/2014/main" id="{CD60D16D-065C-42DC-A6F2-4DF2F3D38953}"/>
              </a:ext>
            </a:extLst>
          </p:cNvPr>
          <p:cNvSpPr>
            <a:spLocks noGrp="1"/>
          </p:cNvSpPr>
          <p:nvPr>
            <p:ph idx="1"/>
          </p:nvPr>
        </p:nvSpPr>
        <p:spPr/>
        <p:txBody>
          <a:bodyPr/>
          <a:lstStyle/>
          <a:p>
            <a:r>
              <a:rPr lang="en-IN" b="1" dirty="0"/>
              <a:t>Mount, Shallow, Render</a:t>
            </a:r>
          </a:p>
          <a:p>
            <a:pPr lvl="1"/>
            <a:r>
              <a:rPr lang="en-US" dirty="0"/>
              <a:t>import { mount, shallow, render } from ‘enzyme’;</a:t>
            </a:r>
          </a:p>
          <a:p>
            <a:pPr lvl="1"/>
            <a:r>
              <a:rPr lang="en-US" dirty="0"/>
              <a:t>Mounting</a:t>
            </a:r>
          </a:p>
          <a:p>
            <a:pPr lvl="2"/>
            <a:r>
              <a:rPr lang="en-US" dirty="0"/>
              <a:t>Full DOM rendering including child components</a:t>
            </a:r>
          </a:p>
          <a:p>
            <a:pPr lvl="2"/>
            <a:r>
              <a:rPr lang="en-US" dirty="0"/>
              <a:t>Ideal for use cases where you have components that may interact with DOM API, or use React lifecycle methods in order to fully test the component</a:t>
            </a:r>
          </a:p>
          <a:p>
            <a:pPr lvl="2"/>
            <a:r>
              <a:rPr lang="en-US" dirty="0"/>
              <a:t>As it actually mounts the component in the DOM .unmount() should be called after each tests to stop tests affecting each other</a:t>
            </a:r>
          </a:p>
          <a:p>
            <a:pPr lvl="2"/>
            <a:r>
              <a:rPr lang="en-US" dirty="0"/>
              <a:t>Allows access to both props directly passed into the root component (including default props) and props passed into child components</a:t>
            </a:r>
            <a:endParaRPr lang="en-IN" dirty="0"/>
          </a:p>
        </p:txBody>
      </p:sp>
    </p:spTree>
    <p:extLst>
      <p:ext uri="{BB962C8B-B14F-4D97-AF65-F5344CB8AC3E}">
        <p14:creationId xmlns:p14="http://schemas.microsoft.com/office/powerpoint/2010/main" val="81675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CC624-D374-4DFE-83D7-0A943C9497ED}"/>
              </a:ext>
            </a:extLst>
          </p:cNvPr>
          <p:cNvSpPr>
            <a:spLocks noGrp="1"/>
          </p:cNvSpPr>
          <p:nvPr>
            <p:ph type="title"/>
          </p:nvPr>
        </p:nvSpPr>
        <p:spPr/>
        <p:txBody>
          <a:bodyPr/>
          <a:lstStyle/>
          <a:p>
            <a:r>
              <a:rPr lang="en-IN" dirty="0"/>
              <a:t>Enzyme</a:t>
            </a:r>
          </a:p>
        </p:txBody>
      </p:sp>
      <p:sp>
        <p:nvSpPr>
          <p:cNvPr id="3" name="Content Placeholder 2">
            <a:extLst>
              <a:ext uri="{FF2B5EF4-FFF2-40B4-BE49-F238E27FC236}">
                <a16:creationId xmlns:a16="http://schemas.microsoft.com/office/drawing/2014/main" id="{07F0FA5E-BF2D-4EB4-B579-EF51335F746B}"/>
              </a:ext>
            </a:extLst>
          </p:cNvPr>
          <p:cNvSpPr>
            <a:spLocks noGrp="1"/>
          </p:cNvSpPr>
          <p:nvPr>
            <p:ph idx="1"/>
          </p:nvPr>
        </p:nvSpPr>
        <p:spPr/>
        <p:txBody>
          <a:bodyPr>
            <a:normAutofit fontScale="85000" lnSpcReduction="20000"/>
          </a:bodyPr>
          <a:lstStyle/>
          <a:p>
            <a:r>
              <a:rPr lang="en-US" dirty="0"/>
              <a:t>Shallow</a:t>
            </a:r>
          </a:p>
          <a:p>
            <a:pPr lvl="1"/>
            <a:r>
              <a:rPr lang="en-US" dirty="0"/>
              <a:t>Renders only the single component, not including its children. This is useful to isolate the component for pure unit testing.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Render</a:t>
            </a:r>
          </a:p>
          <a:p>
            <a:pPr lvl="1"/>
            <a:r>
              <a:rPr lang="en-US" dirty="0"/>
              <a:t>Renders to static HTML, including children</a:t>
            </a:r>
          </a:p>
          <a:p>
            <a:pPr lvl="1"/>
            <a:r>
              <a:rPr lang="en-US" dirty="0"/>
              <a:t>Does not have access to React lifecycle methods</a:t>
            </a:r>
          </a:p>
          <a:p>
            <a:pPr lvl="1"/>
            <a:r>
              <a:rPr lang="en-US" dirty="0"/>
              <a:t>Less costly than mount but provides less functionality</a:t>
            </a:r>
          </a:p>
        </p:txBody>
      </p:sp>
      <p:pic>
        <p:nvPicPr>
          <p:cNvPr id="6" name="Picture 5">
            <a:extLst>
              <a:ext uri="{FF2B5EF4-FFF2-40B4-BE49-F238E27FC236}">
                <a16:creationId xmlns:a16="http://schemas.microsoft.com/office/drawing/2014/main" id="{BB16A7A9-5BAC-4D81-943C-360D5282EB1E}"/>
              </a:ext>
            </a:extLst>
          </p:cNvPr>
          <p:cNvPicPr>
            <a:picLocks noChangeAspect="1"/>
          </p:cNvPicPr>
          <p:nvPr/>
        </p:nvPicPr>
        <p:blipFill>
          <a:blip r:embed="rId2"/>
          <a:stretch>
            <a:fillRect/>
          </a:stretch>
        </p:blipFill>
        <p:spPr>
          <a:xfrm>
            <a:off x="1173896" y="2903983"/>
            <a:ext cx="3686689" cy="714475"/>
          </a:xfrm>
          <a:prstGeom prst="rect">
            <a:avLst/>
          </a:prstGeom>
        </p:spPr>
      </p:pic>
      <p:pic>
        <p:nvPicPr>
          <p:cNvPr id="8" name="Picture 7">
            <a:extLst>
              <a:ext uri="{FF2B5EF4-FFF2-40B4-BE49-F238E27FC236}">
                <a16:creationId xmlns:a16="http://schemas.microsoft.com/office/drawing/2014/main" id="{BCE74FD9-56E1-47A8-85CD-12422189FC9D}"/>
              </a:ext>
            </a:extLst>
          </p:cNvPr>
          <p:cNvPicPr>
            <a:picLocks noChangeAspect="1"/>
          </p:cNvPicPr>
          <p:nvPr/>
        </p:nvPicPr>
        <p:blipFill>
          <a:blip r:embed="rId3"/>
          <a:stretch>
            <a:fillRect/>
          </a:stretch>
        </p:blipFill>
        <p:spPr>
          <a:xfrm>
            <a:off x="6213541" y="2765851"/>
            <a:ext cx="3019846" cy="276264"/>
          </a:xfrm>
          <a:prstGeom prst="rect">
            <a:avLst/>
          </a:prstGeom>
        </p:spPr>
      </p:pic>
      <p:pic>
        <p:nvPicPr>
          <p:cNvPr id="9" name="Picture 8">
            <a:extLst>
              <a:ext uri="{FF2B5EF4-FFF2-40B4-BE49-F238E27FC236}">
                <a16:creationId xmlns:a16="http://schemas.microsoft.com/office/drawing/2014/main" id="{C75C3B52-7FB9-449D-ACA6-D97FCAA6ADA6}"/>
              </a:ext>
            </a:extLst>
          </p:cNvPr>
          <p:cNvPicPr>
            <a:picLocks noChangeAspect="1"/>
          </p:cNvPicPr>
          <p:nvPr/>
        </p:nvPicPr>
        <p:blipFill>
          <a:blip r:embed="rId4"/>
          <a:stretch>
            <a:fillRect/>
          </a:stretch>
        </p:blipFill>
        <p:spPr>
          <a:xfrm>
            <a:off x="6213541" y="3072832"/>
            <a:ext cx="2562583" cy="743054"/>
          </a:xfrm>
          <a:prstGeom prst="rect">
            <a:avLst/>
          </a:prstGeom>
        </p:spPr>
      </p:pic>
      <p:pic>
        <p:nvPicPr>
          <p:cNvPr id="10" name="Picture 9">
            <a:extLst>
              <a:ext uri="{FF2B5EF4-FFF2-40B4-BE49-F238E27FC236}">
                <a16:creationId xmlns:a16="http://schemas.microsoft.com/office/drawing/2014/main" id="{C125350B-B4B2-4F54-B520-65478D71339E}"/>
              </a:ext>
            </a:extLst>
          </p:cNvPr>
          <p:cNvPicPr>
            <a:picLocks noChangeAspect="1"/>
          </p:cNvPicPr>
          <p:nvPr/>
        </p:nvPicPr>
        <p:blipFill>
          <a:blip r:embed="rId5"/>
          <a:stretch>
            <a:fillRect/>
          </a:stretch>
        </p:blipFill>
        <p:spPr>
          <a:xfrm>
            <a:off x="6272537" y="3950823"/>
            <a:ext cx="1609950" cy="161948"/>
          </a:xfrm>
          <a:prstGeom prst="rect">
            <a:avLst/>
          </a:prstGeom>
        </p:spPr>
      </p:pic>
      <p:pic>
        <p:nvPicPr>
          <p:cNvPr id="11" name="Picture 10">
            <a:extLst>
              <a:ext uri="{FF2B5EF4-FFF2-40B4-BE49-F238E27FC236}">
                <a16:creationId xmlns:a16="http://schemas.microsoft.com/office/drawing/2014/main" id="{A1E7F012-56E6-4AD9-9F4C-DFEEF7E045BD}"/>
              </a:ext>
            </a:extLst>
          </p:cNvPr>
          <p:cNvPicPr>
            <a:picLocks noChangeAspect="1"/>
          </p:cNvPicPr>
          <p:nvPr/>
        </p:nvPicPr>
        <p:blipFill>
          <a:blip r:embed="rId6"/>
          <a:stretch>
            <a:fillRect/>
          </a:stretch>
        </p:blipFill>
        <p:spPr>
          <a:xfrm>
            <a:off x="6272537" y="4242775"/>
            <a:ext cx="1895740" cy="733527"/>
          </a:xfrm>
          <a:prstGeom prst="rect">
            <a:avLst/>
          </a:prstGeom>
        </p:spPr>
      </p:pic>
    </p:spTree>
    <p:extLst>
      <p:ext uri="{BB962C8B-B14F-4D97-AF65-F5344CB8AC3E}">
        <p14:creationId xmlns:p14="http://schemas.microsoft.com/office/powerpoint/2010/main" val="2406173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DB1FA-D90F-465B-A0BE-DC0AE04145A5}"/>
              </a:ext>
            </a:extLst>
          </p:cNvPr>
          <p:cNvSpPr>
            <a:spLocks noGrp="1"/>
          </p:cNvSpPr>
          <p:nvPr>
            <p:ph type="title"/>
          </p:nvPr>
        </p:nvSpPr>
        <p:spPr/>
        <p:txBody>
          <a:bodyPr/>
          <a:lstStyle/>
          <a:p>
            <a:r>
              <a:rPr lang="en-IN" dirty="0"/>
              <a:t>Enzyme Shallow example</a:t>
            </a:r>
          </a:p>
        </p:txBody>
      </p:sp>
      <p:sp>
        <p:nvSpPr>
          <p:cNvPr id="3" name="Content Placeholder 2">
            <a:extLst>
              <a:ext uri="{FF2B5EF4-FFF2-40B4-BE49-F238E27FC236}">
                <a16:creationId xmlns:a16="http://schemas.microsoft.com/office/drawing/2014/main" id="{361C10FE-96E4-48A6-BC1C-87B3777239BA}"/>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D0D22EBB-970B-4010-98EA-07494935DB0B}"/>
              </a:ext>
            </a:extLst>
          </p:cNvPr>
          <p:cNvPicPr>
            <a:picLocks noChangeAspect="1"/>
          </p:cNvPicPr>
          <p:nvPr/>
        </p:nvPicPr>
        <p:blipFill>
          <a:blip r:embed="rId2"/>
          <a:stretch>
            <a:fillRect/>
          </a:stretch>
        </p:blipFill>
        <p:spPr>
          <a:xfrm>
            <a:off x="838201" y="1825626"/>
            <a:ext cx="5177644" cy="2041700"/>
          </a:xfrm>
          <a:prstGeom prst="rect">
            <a:avLst/>
          </a:prstGeom>
        </p:spPr>
      </p:pic>
      <p:pic>
        <p:nvPicPr>
          <p:cNvPr id="5" name="Picture 4">
            <a:extLst>
              <a:ext uri="{FF2B5EF4-FFF2-40B4-BE49-F238E27FC236}">
                <a16:creationId xmlns:a16="http://schemas.microsoft.com/office/drawing/2014/main" id="{7B14335A-3769-4C03-80F4-41E88D2F3FD4}"/>
              </a:ext>
            </a:extLst>
          </p:cNvPr>
          <p:cNvPicPr>
            <a:picLocks noChangeAspect="1"/>
          </p:cNvPicPr>
          <p:nvPr/>
        </p:nvPicPr>
        <p:blipFill>
          <a:blip r:embed="rId3"/>
          <a:stretch>
            <a:fillRect/>
          </a:stretch>
        </p:blipFill>
        <p:spPr>
          <a:xfrm>
            <a:off x="838199" y="4012904"/>
            <a:ext cx="6988728" cy="2164059"/>
          </a:xfrm>
          <a:prstGeom prst="rect">
            <a:avLst/>
          </a:prstGeom>
        </p:spPr>
      </p:pic>
    </p:spTree>
    <p:extLst>
      <p:ext uri="{BB962C8B-B14F-4D97-AF65-F5344CB8AC3E}">
        <p14:creationId xmlns:p14="http://schemas.microsoft.com/office/powerpoint/2010/main" val="3477933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DE67A-3435-4648-91C7-01FF3509AEBD}"/>
              </a:ext>
            </a:extLst>
          </p:cNvPr>
          <p:cNvSpPr>
            <a:spLocks noGrp="1"/>
          </p:cNvSpPr>
          <p:nvPr>
            <p:ph type="title"/>
          </p:nvPr>
        </p:nvSpPr>
        <p:spPr/>
        <p:txBody>
          <a:bodyPr/>
          <a:lstStyle/>
          <a:p>
            <a:r>
              <a:rPr lang="en-IN" dirty="0"/>
              <a:t>Enzyme mount and render example</a:t>
            </a:r>
          </a:p>
        </p:txBody>
      </p:sp>
      <p:pic>
        <p:nvPicPr>
          <p:cNvPr id="5" name="Content Placeholder 4">
            <a:extLst>
              <a:ext uri="{FF2B5EF4-FFF2-40B4-BE49-F238E27FC236}">
                <a16:creationId xmlns:a16="http://schemas.microsoft.com/office/drawing/2014/main" id="{516668FD-146C-4061-8293-ACE31423E0FF}"/>
              </a:ext>
            </a:extLst>
          </p:cNvPr>
          <p:cNvPicPr>
            <a:picLocks noGrp="1" noChangeAspect="1"/>
          </p:cNvPicPr>
          <p:nvPr>
            <p:ph idx="1"/>
          </p:nvPr>
        </p:nvPicPr>
        <p:blipFill>
          <a:blip r:embed="rId2"/>
          <a:stretch>
            <a:fillRect/>
          </a:stretch>
        </p:blipFill>
        <p:spPr>
          <a:xfrm>
            <a:off x="5533203" y="2274056"/>
            <a:ext cx="5355708" cy="2121776"/>
          </a:xfrm>
          <a:prstGeom prst="rect">
            <a:avLst/>
          </a:prstGeom>
        </p:spPr>
      </p:pic>
      <p:pic>
        <p:nvPicPr>
          <p:cNvPr id="4" name="Picture 3">
            <a:extLst>
              <a:ext uri="{FF2B5EF4-FFF2-40B4-BE49-F238E27FC236}">
                <a16:creationId xmlns:a16="http://schemas.microsoft.com/office/drawing/2014/main" id="{F4B7B10E-F643-4D44-9184-45A504AA5EE6}"/>
              </a:ext>
            </a:extLst>
          </p:cNvPr>
          <p:cNvPicPr>
            <a:picLocks noChangeAspect="1"/>
          </p:cNvPicPr>
          <p:nvPr/>
        </p:nvPicPr>
        <p:blipFill>
          <a:blip r:embed="rId3"/>
          <a:stretch>
            <a:fillRect/>
          </a:stretch>
        </p:blipFill>
        <p:spPr>
          <a:xfrm>
            <a:off x="678809" y="2274056"/>
            <a:ext cx="4696721" cy="2490891"/>
          </a:xfrm>
          <a:prstGeom prst="rect">
            <a:avLst/>
          </a:prstGeom>
        </p:spPr>
      </p:pic>
      <p:pic>
        <p:nvPicPr>
          <p:cNvPr id="6" name="Picture 5">
            <a:extLst>
              <a:ext uri="{FF2B5EF4-FFF2-40B4-BE49-F238E27FC236}">
                <a16:creationId xmlns:a16="http://schemas.microsoft.com/office/drawing/2014/main" id="{2A881948-769F-4810-8E1E-9C03EBE14BE8}"/>
              </a:ext>
            </a:extLst>
          </p:cNvPr>
          <p:cNvPicPr>
            <a:picLocks noChangeAspect="1"/>
          </p:cNvPicPr>
          <p:nvPr/>
        </p:nvPicPr>
        <p:blipFill>
          <a:blip r:embed="rId4"/>
          <a:stretch>
            <a:fillRect/>
          </a:stretch>
        </p:blipFill>
        <p:spPr>
          <a:xfrm>
            <a:off x="5533203" y="4572000"/>
            <a:ext cx="5263428" cy="1610452"/>
          </a:xfrm>
          <a:prstGeom prst="rect">
            <a:avLst/>
          </a:prstGeom>
        </p:spPr>
      </p:pic>
    </p:spTree>
    <p:extLst>
      <p:ext uri="{BB962C8B-B14F-4D97-AF65-F5344CB8AC3E}">
        <p14:creationId xmlns:p14="http://schemas.microsoft.com/office/powerpoint/2010/main" val="5644172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36EF-E74C-4215-B9E6-4B7DAFDAD7B7}"/>
              </a:ext>
            </a:extLst>
          </p:cNvPr>
          <p:cNvSpPr>
            <a:spLocks noGrp="1"/>
          </p:cNvSpPr>
          <p:nvPr>
            <p:ph type="title"/>
          </p:nvPr>
        </p:nvSpPr>
        <p:spPr/>
        <p:txBody>
          <a:bodyPr/>
          <a:lstStyle/>
          <a:p>
            <a:r>
              <a:rPr lang="en-IN" b="1" dirty="0"/>
              <a:t>Snapshot testing</a:t>
            </a:r>
            <a:endParaRPr lang="en-IN" dirty="0"/>
          </a:p>
        </p:txBody>
      </p:sp>
      <p:sp>
        <p:nvSpPr>
          <p:cNvPr id="3" name="Content Placeholder 2">
            <a:extLst>
              <a:ext uri="{FF2B5EF4-FFF2-40B4-BE49-F238E27FC236}">
                <a16:creationId xmlns:a16="http://schemas.microsoft.com/office/drawing/2014/main" id="{B9CFF2B0-44FC-48D8-845F-5DEA1CA5F0DC}"/>
              </a:ext>
            </a:extLst>
          </p:cNvPr>
          <p:cNvSpPr>
            <a:spLocks noGrp="1"/>
          </p:cNvSpPr>
          <p:nvPr>
            <p:ph idx="1"/>
          </p:nvPr>
        </p:nvSpPr>
        <p:spPr>
          <a:xfrm>
            <a:off x="838200" y="1523621"/>
            <a:ext cx="10515600" cy="4351338"/>
          </a:xfrm>
        </p:spPr>
        <p:txBody>
          <a:bodyPr/>
          <a:lstStyle/>
          <a:p>
            <a:r>
              <a:rPr lang="en-US" dirty="0"/>
              <a:t>Jest snapshots are like those old text UIs with windows and buttons made of text characters: it’s a rendered output of your component stored in a text file.</a:t>
            </a:r>
            <a:endParaRPr lang="en-IN" dirty="0"/>
          </a:p>
        </p:txBody>
      </p:sp>
      <p:pic>
        <p:nvPicPr>
          <p:cNvPr id="5" name="Picture 4">
            <a:extLst>
              <a:ext uri="{FF2B5EF4-FFF2-40B4-BE49-F238E27FC236}">
                <a16:creationId xmlns:a16="http://schemas.microsoft.com/office/drawing/2014/main" id="{DB6BE3BB-9F67-45A2-8BD4-F37A49C18B0F}"/>
              </a:ext>
            </a:extLst>
          </p:cNvPr>
          <p:cNvPicPr>
            <a:picLocks noChangeAspect="1"/>
          </p:cNvPicPr>
          <p:nvPr/>
        </p:nvPicPr>
        <p:blipFill>
          <a:blip r:embed="rId2"/>
          <a:stretch>
            <a:fillRect/>
          </a:stretch>
        </p:blipFill>
        <p:spPr>
          <a:xfrm>
            <a:off x="1169483" y="2740419"/>
            <a:ext cx="3057952" cy="3524742"/>
          </a:xfrm>
          <a:prstGeom prst="rect">
            <a:avLst/>
          </a:prstGeom>
        </p:spPr>
      </p:pic>
      <p:pic>
        <p:nvPicPr>
          <p:cNvPr id="6" name="Picture 5">
            <a:extLst>
              <a:ext uri="{FF2B5EF4-FFF2-40B4-BE49-F238E27FC236}">
                <a16:creationId xmlns:a16="http://schemas.microsoft.com/office/drawing/2014/main" id="{25FB76F0-410B-4228-ADC4-35636AE07FA9}"/>
              </a:ext>
            </a:extLst>
          </p:cNvPr>
          <p:cNvPicPr>
            <a:picLocks noChangeAspect="1"/>
          </p:cNvPicPr>
          <p:nvPr/>
        </p:nvPicPr>
        <p:blipFill>
          <a:blip r:embed="rId3"/>
          <a:stretch>
            <a:fillRect/>
          </a:stretch>
        </p:blipFill>
        <p:spPr>
          <a:xfrm>
            <a:off x="4633358" y="2740419"/>
            <a:ext cx="3057953" cy="3532181"/>
          </a:xfrm>
          <a:prstGeom prst="rect">
            <a:avLst/>
          </a:prstGeom>
        </p:spPr>
      </p:pic>
    </p:spTree>
    <p:extLst>
      <p:ext uri="{BB962C8B-B14F-4D97-AF65-F5344CB8AC3E}">
        <p14:creationId xmlns:p14="http://schemas.microsoft.com/office/powerpoint/2010/main" val="25505682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AB556-463E-4574-B1E6-770A4049909B}"/>
              </a:ext>
            </a:extLst>
          </p:cNvPr>
          <p:cNvSpPr>
            <a:spLocks noGrp="1"/>
          </p:cNvSpPr>
          <p:nvPr>
            <p:ph type="title"/>
          </p:nvPr>
        </p:nvSpPr>
        <p:spPr/>
        <p:txBody>
          <a:bodyPr/>
          <a:lstStyle/>
          <a:p>
            <a:r>
              <a:rPr lang="en-US" dirty="0"/>
              <a:t>Handling Asynchronous Actions in Redux</a:t>
            </a:r>
            <a:endParaRPr lang="en-IN" dirty="0"/>
          </a:p>
        </p:txBody>
      </p:sp>
      <p:sp>
        <p:nvSpPr>
          <p:cNvPr id="3" name="Content Placeholder 2">
            <a:extLst>
              <a:ext uri="{FF2B5EF4-FFF2-40B4-BE49-F238E27FC236}">
                <a16:creationId xmlns:a16="http://schemas.microsoft.com/office/drawing/2014/main" id="{E30C57B3-B81E-40F1-97C2-CC714DD2359F}"/>
              </a:ext>
            </a:extLst>
          </p:cNvPr>
          <p:cNvSpPr>
            <a:spLocks noGrp="1"/>
          </p:cNvSpPr>
          <p:nvPr>
            <p:ph idx="1"/>
          </p:nvPr>
        </p:nvSpPr>
        <p:spPr>
          <a:xfrm>
            <a:off x="838200" y="1750124"/>
            <a:ext cx="10515600" cy="4351338"/>
          </a:xfrm>
        </p:spPr>
        <p:txBody>
          <a:bodyPr>
            <a:normAutofit/>
          </a:bodyPr>
          <a:lstStyle/>
          <a:p>
            <a:r>
              <a:rPr lang="en-US" sz="2400" dirty="0"/>
              <a:t>Synchronous Redux reducer ends up not being enough, because many effects of UI actions are asynchronous, i.e.:</a:t>
            </a:r>
          </a:p>
          <a:p>
            <a:pPr lvl="1"/>
            <a:r>
              <a:rPr lang="en-US" sz="2000" dirty="0"/>
              <a:t>Actions such as “filtering search results” and “retrieving API response” take time and can’t be dispatched immediately,</a:t>
            </a:r>
          </a:p>
          <a:p>
            <a:pPr lvl="1"/>
            <a:r>
              <a:rPr lang="en-US" sz="2000" dirty="0"/>
              <a:t>Actions such as “cancel the ongoing request” need to rely on other actions (not the reducer’s state).</a:t>
            </a:r>
          </a:p>
          <a:p>
            <a:endParaRPr lang="en-IN" sz="2400" dirty="0"/>
          </a:p>
        </p:txBody>
      </p:sp>
      <p:pic>
        <p:nvPicPr>
          <p:cNvPr id="5" name="Picture 4">
            <a:extLst>
              <a:ext uri="{FF2B5EF4-FFF2-40B4-BE49-F238E27FC236}">
                <a16:creationId xmlns:a16="http://schemas.microsoft.com/office/drawing/2014/main" id="{FABB0F9D-3584-47D1-A881-4EF6AEE3FEA7}"/>
              </a:ext>
            </a:extLst>
          </p:cNvPr>
          <p:cNvPicPr>
            <a:picLocks noChangeAspect="1"/>
          </p:cNvPicPr>
          <p:nvPr/>
        </p:nvPicPr>
        <p:blipFill>
          <a:blip r:embed="rId2"/>
          <a:stretch>
            <a:fillRect/>
          </a:stretch>
        </p:blipFill>
        <p:spPr>
          <a:xfrm>
            <a:off x="3066698" y="3499191"/>
            <a:ext cx="5504929" cy="2685939"/>
          </a:xfrm>
          <a:prstGeom prst="rect">
            <a:avLst/>
          </a:prstGeom>
        </p:spPr>
      </p:pic>
    </p:spTree>
    <p:extLst>
      <p:ext uri="{BB962C8B-B14F-4D97-AF65-F5344CB8AC3E}">
        <p14:creationId xmlns:p14="http://schemas.microsoft.com/office/powerpoint/2010/main" val="1625920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C2A6-CF5D-4DEE-A568-671D0EA43A9D}"/>
              </a:ext>
            </a:extLst>
          </p:cNvPr>
          <p:cNvSpPr>
            <a:spLocks noGrp="1"/>
          </p:cNvSpPr>
          <p:nvPr>
            <p:ph type="title"/>
          </p:nvPr>
        </p:nvSpPr>
        <p:spPr/>
        <p:txBody>
          <a:bodyPr/>
          <a:lstStyle/>
          <a:p>
            <a:r>
              <a:rPr lang="en-US" dirty="0"/>
              <a:t>Current approaches to the problem</a:t>
            </a:r>
            <a:endParaRPr lang="en-IN" dirty="0"/>
          </a:p>
        </p:txBody>
      </p:sp>
      <p:sp>
        <p:nvSpPr>
          <p:cNvPr id="3" name="Content Placeholder 2">
            <a:extLst>
              <a:ext uri="{FF2B5EF4-FFF2-40B4-BE49-F238E27FC236}">
                <a16:creationId xmlns:a16="http://schemas.microsoft.com/office/drawing/2014/main" id="{9DDF6C88-D9C7-4AF6-85A8-B8FD04A2BD93}"/>
              </a:ext>
            </a:extLst>
          </p:cNvPr>
          <p:cNvSpPr>
            <a:spLocks noGrp="1"/>
          </p:cNvSpPr>
          <p:nvPr>
            <p:ph idx="1"/>
          </p:nvPr>
        </p:nvSpPr>
        <p:spPr>
          <a:xfrm>
            <a:off x="955646" y="1690688"/>
            <a:ext cx="4211973" cy="3895667"/>
          </a:xfrm>
        </p:spPr>
        <p:txBody>
          <a:bodyPr>
            <a:normAutofit fontScale="92500" lnSpcReduction="20000"/>
          </a:bodyPr>
          <a:lstStyle/>
          <a:p>
            <a:pPr algn="just"/>
            <a:r>
              <a:rPr lang="en-US" sz="2000" dirty="0"/>
              <a:t>An action creator that returns a function which will dispatch multiple actions over time</a:t>
            </a:r>
          </a:p>
          <a:p>
            <a:pPr lvl="1" algn="just"/>
            <a:r>
              <a:rPr lang="en-US" sz="1800" dirty="0"/>
              <a:t>redux-</a:t>
            </a:r>
            <a:r>
              <a:rPr lang="en-US" sz="1800" dirty="0" err="1"/>
              <a:t>thunk</a:t>
            </a:r>
            <a:endParaRPr lang="en-US" sz="1800" dirty="0"/>
          </a:p>
          <a:p>
            <a:pPr lvl="1" algn="just"/>
            <a:r>
              <a:rPr lang="en-US" sz="1800" dirty="0"/>
              <a:t>redux-promise </a:t>
            </a:r>
          </a:p>
          <a:p>
            <a:pPr algn="just"/>
            <a:r>
              <a:rPr lang="en-US" sz="2000" dirty="0"/>
              <a:t>A “4th” element in the Redux store, that listens to the actions, acts on them, and dispatches another actions in the background as a result</a:t>
            </a:r>
          </a:p>
          <a:p>
            <a:pPr lvl="1" algn="just"/>
            <a:r>
              <a:rPr lang="en-US" sz="1800" dirty="0"/>
              <a:t>using JS generators syntax and custom APIs</a:t>
            </a:r>
          </a:p>
          <a:p>
            <a:pPr lvl="2" algn="just"/>
            <a:r>
              <a:rPr lang="en-US" sz="1600" dirty="0"/>
              <a:t>redux-saga </a:t>
            </a:r>
          </a:p>
          <a:p>
            <a:pPr lvl="2" algn="just"/>
            <a:r>
              <a:rPr lang="en-US" sz="1600" dirty="0"/>
              <a:t>redux-ship </a:t>
            </a:r>
          </a:p>
          <a:p>
            <a:pPr lvl="1" algn="just"/>
            <a:r>
              <a:rPr lang="en-US" sz="1800" dirty="0"/>
              <a:t>using Observables</a:t>
            </a:r>
          </a:p>
          <a:p>
            <a:pPr lvl="2" algn="just"/>
            <a:r>
              <a:rPr lang="en-US" sz="1600" dirty="0"/>
              <a:t>redux-effects </a:t>
            </a:r>
          </a:p>
          <a:p>
            <a:pPr lvl="2" algn="just"/>
            <a:r>
              <a:rPr lang="en-US" sz="1600" dirty="0"/>
              <a:t>redux-cycles </a:t>
            </a:r>
            <a:endParaRPr lang="en-IN" sz="1600" dirty="0"/>
          </a:p>
        </p:txBody>
      </p:sp>
      <p:pic>
        <p:nvPicPr>
          <p:cNvPr id="4" name="Picture 3">
            <a:extLst>
              <a:ext uri="{FF2B5EF4-FFF2-40B4-BE49-F238E27FC236}">
                <a16:creationId xmlns:a16="http://schemas.microsoft.com/office/drawing/2014/main" id="{34AFC2BF-9E0F-4FDD-A010-CED7539FC38C}"/>
              </a:ext>
            </a:extLst>
          </p:cNvPr>
          <p:cNvPicPr>
            <a:picLocks noChangeAspect="1"/>
          </p:cNvPicPr>
          <p:nvPr/>
        </p:nvPicPr>
        <p:blipFill>
          <a:blip r:embed="rId2"/>
          <a:stretch>
            <a:fillRect/>
          </a:stretch>
        </p:blipFill>
        <p:spPr>
          <a:xfrm>
            <a:off x="5167620" y="1623577"/>
            <a:ext cx="6412541" cy="3057481"/>
          </a:xfrm>
          <a:prstGeom prst="rect">
            <a:avLst/>
          </a:prstGeom>
        </p:spPr>
      </p:pic>
    </p:spTree>
    <p:extLst>
      <p:ext uri="{BB962C8B-B14F-4D97-AF65-F5344CB8AC3E}">
        <p14:creationId xmlns:p14="http://schemas.microsoft.com/office/powerpoint/2010/main" val="4256343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3A366-6A1D-4109-B967-2A80991C0A9E}"/>
              </a:ext>
            </a:extLst>
          </p:cNvPr>
          <p:cNvSpPr>
            <a:spLocks noGrp="1"/>
          </p:cNvSpPr>
          <p:nvPr>
            <p:ph type="title"/>
          </p:nvPr>
        </p:nvSpPr>
        <p:spPr/>
        <p:txBody>
          <a:bodyPr/>
          <a:lstStyle/>
          <a:p>
            <a:r>
              <a:rPr lang="en-IN" b="1" dirty="0"/>
              <a:t>Flux pattern</a:t>
            </a:r>
            <a:endParaRPr lang="en-IN" dirty="0"/>
          </a:p>
        </p:txBody>
      </p:sp>
      <p:sp>
        <p:nvSpPr>
          <p:cNvPr id="3" name="Content Placeholder 2">
            <a:extLst>
              <a:ext uri="{FF2B5EF4-FFF2-40B4-BE49-F238E27FC236}">
                <a16:creationId xmlns:a16="http://schemas.microsoft.com/office/drawing/2014/main" id="{5382C519-ABD9-49FE-8F41-8DD3B2375794}"/>
              </a:ext>
            </a:extLst>
          </p:cNvPr>
          <p:cNvSpPr>
            <a:spLocks noGrp="1"/>
          </p:cNvSpPr>
          <p:nvPr>
            <p:ph idx="1"/>
          </p:nvPr>
        </p:nvSpPr>
        <p:spPr/>
        <p:txBody>
          <a:bodyPr/>
          <a:lstStyle/>
          <a:p>
            <a:r>
              <a:rPr lang="en-US" dirty="0"/>
              <a:t>Flux is a pattern for handling data in your application. </a:t>
            </a:r>
          </a:p>
          <a:p>
            <a:r>
              <a:rPr lang="en-US" dirty="0"/>
              <a:t>Flux and React grew up together at Facebook. </a:t>
            </a:r>
          </a:p>
          <a:p>
            <a:r>
              <a:rPr lang="en-US" dirty="0"/>
              <a:t>Many people use them together, though you can use them independently. </a:t>
            </a:r>
          </a:p>
          <a:p>
            <a:r>
              <a:rPr lang="en-US" dirty="0"/>
              <a:t>They were developed to address a particular set of problems that Facebook was seeing.</a:t>
            </a:r>
            <a:endParaRPr lang="en-IN" dirty="0"/>
          </a:p>
        </p:txBody>
      </p:sp>
    </p:spTree>
    <p:extLst>
      <p:ext uri="{BB962C8B-B14F-4D97-AF65-F5344CB8AC3E}">
        <p14:creationId xmlns:p14="http://schemas.microsoft.com/office/powerpoint/2010/main" val="17222417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50115-DA3A-43BF-87B9-A6DEF8B41A2F}"/>
              </a:ext>
            </a:extLst>
          </p:cNvPr>
          <p:cNvSpPr>
            <a:spLocks noGrp="1"/>
          </p:cNvSpPr>
          <p:nvPr>
            <p:ph type="title"/>
          </p:nvPr>
        </p:nvSpPr>
        <p:spPr/>
        <p:txBody>
          <a:bodyPr/>
          <a:lstStyle/>
          <a:p>
            <a:r>
              <a:rPr lang="en-IN" dirty="0"/>
              <a:t>Redux way</a:t>
            </a:r>
          </a:p>
        </p:txBody>
      </p:sp>
      <p:sp>
        <p:nvSpPr>
          <p:cNvPr id="3" name="Content Placeholder 2">
            <a:extLst>
              <a:ext uri="{FF2B5EF4-FFF2-40B4-BE49-F238E27FC236}">
                <a16:creationId xmlns:a16="http://schemas.microsoft.com/office/drawing/2014/main" id="{CD3F17C2-E7FC-4ACA-A8B9-14E34A161D4B}"/>
              </a:ext>
            </a:extLst>
          </p:cNvPr>
          <p:cNvSpPr>
            <a:spLocks noGrp="1"/>
          </p:cNvSpPr>
          <p:nvPr>
            <p:ph idx="1"/>
          </p:nvPr>
        </p:nvSpPr>
        <p:spPr/>
        <p:txBody>
          <a:bodyPr/>
          <a:lstStyle/>
          <a:p>
            <a:r>
              <a:rPr lang="en-US" dirty="0"/>
              <a:t>When a user performs a search action, we want to update the store with a new search result via </a:t>
            </a:r>
            <a:r>
              <a:rPr lang="en-US" b="1" dirty="0" err="1"/>
              <a:t>searchReducer</a:t>
            </a:r>
            <a:r>
              <a:rPr lang="en-US" dirty="0"/>
              <a:t>. </a:t>
            </a:r>
          </a:p>
          <a:p>
            <a:r>
              <a:rPr lang="en-US" dirty="0"/>
              <a:t>We can then render our components accordingly. The general flow of events looks like this:</a:t>
            </a:r>
            <a:endParaRPr lang="en-IN" dirty="0"/>
          </a:p>
        </p:txBody>
      </p:sp>
      <p:pic>
        <p:nvPicPr>
          <p:cNvPr id="4" name="Picture 3">
            <a:extLst>
              <a:ext uri="{FF2B5EF4-FFF2-40B4-BE49-F238E27FC236}">
                <a16:creationId xmlns:a16="http://schemas.microsoft.com/office/drawing/2014/main" id="{057F12B5-4DB4-4895-A977-4334BCAD37B8}"/>
              </a:ext>
            </a:extLst>
          </p:cNvPr>
          <p:cNvPicPr>
            <a:picLocks noChangeAspect="1"/>
          </p:cNvPicPr>
          <p:nvPr/>
        </p:nvPicPr>
        <p:blipFill>
          <a:blip r:embed="rId2"/>
          <a:stretch>
            <a:fillRect/>
          </a:stretch>
        </p:blipFill>
        <p:spPr>
          <a:xfrm>
            <a:off x="1645835" y="3602485"/>
            <a:ext cx="6601746" cy="2152950"/>
          </a:xfrm>
          <a:prstGeom prst="rect">
            <a:avLst/>
          </a:prstGeom>
        </p:spPr>
      </p:pic>
    </p:spTree>
    <p:extLst>
      <p:ext uri="{BB962C8B-B14F-4D97-AF65-F5344CB8AC3E}">
        <p14:creationId xmlns:p14="http://schemas.microsoft.com/office/powerpoint/2010/main" val="22958809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C4684-5A2E-464F-8C0D-D7CF174E5240}"/>
              </a:ext>
            </a:extLst>
          </p:cNvPr>
          <p:cNvSpPr>
            <a:spLocks noGrp="1"/>
          </p:cNvSpPr>
          <p:nvPr>
            <p:ph type="title"/>
          </p:nvPr>
        </p:nvSpPr>
        <p:spPr/>
        <p:txBody>
          <a:bodyPr/>
          <a:lstStyle/>
          <a:p>
            <a:r>
              <a:rPr lang="en-IN" dirty="0"/>
              <a:t>Redux Thunk way</a:t>
            </a:r>
          </a:p>
        </p:txBody>
      </p:sp>
      <p:sp>
        <p:nvSpPr>
          <p:cNvPr id="3" name="Content Placeholder 2">
            <a:extLst>
              <a:ext uri="{FF2B5EF4-FFF2-40B4-BE49-F238E27FC236}">
                <a16:creationId xmlns:a16="http://schemas.microsoft.com/office/drawing/2014/main" id="{42D471C6-F97E-4E0A-A1D2-3125954A8F77}"/>
              </a:ext>
            </a:extLst>
          </p:cNvPr>
          <p:cNvSpPr>
            <a:spLocks noGrp="1"/>
          </p:cNvSpPr>
          <p:nvPr>
            <p:ph idx="1"/>
          </p:nvPr>
        </p:nvSpPr>
        <p:spPr>
          <a:xfrm>
            <a:off x="838200" y="1825624"/>
            <a:ext cx="4321029" cy="4357061"/>
          </a:xfrm>
        </p:spPr>
        <p:txBody>
          <a:bodyPr>
            <a:normAutofit fontScale="77500" lnSpcReduction="20000"/>
          </a:bodyPr>
          <a:lstStyle/>
          <a:p>
            <a:r>
              <a:rPr lang="en-US" dirty="0"/>
              <a:t>Make a remote API call to our backend API server. </a:t>
            </a:r>
          </a:p>
          <a:p>
            <a:pPr lvl="1"/>
            <a:r>
              <a:rPr lang="en-US" dirty="0"/>
              <a:t>When the request receives a successful JSON response, we’ll dispatch the </a:t>
            </a:r>
            <a:r>
              <a:rPr lang="en-US" b="1" dirty="0" err="1"/>
              <a:t>searchSuccess</a:t>
            </a:r>
            <a:r>
              <a:rPr lang="en-US" dirty="0"/>
              <a:t> action along with the payload to </a:t>
            </a:r>
            <a:r>
              <a:rPr lang="en-US" b="1" dirty="0" err="1"/>
              <a:t>searchReducer</a:t>
            </a:r>
            <a:r>
              <a:rPr lang="en-US" dirty="0"/>
              <a:t>.</a:t>
            </a:r>
          </a:p>
          <a:p>
            <a:r>
              <a:rPr lang="en-US" dirty="0"/>
              <a:t>The </a:t>
            </a:r>
            <a:r>
              <a:rPr lang="en-US" b="1" dirty="0" err="1"/>
              <a:t>statusReducer</a:t>
            </a:r>
            <a:r>
              <a:rPr lang="en-US" dirty="0"/>
              <a:t> is responsible for tracking state changes whenever a user performs an action. </a:t>
            </a:r>
          </a:p>
          <a:p>
            <a:pPr lvl="1"/>
            <a:r>
              <a:rPr lang="en-US" dirty="0"/>
              <a:t>Pending (when a user first initiates the action)</a:t>
            </a:r>
          </a:p>
          <a:p>
            <a:pPr lvl="1"/>
            <a:r>
              <a:rPr lang="en-US" dirty="0"/>
              <a:t>Success (when a request returns a successful response)</a:t>
            </a:r>
          </a:p>
          <a:p>
            <a:pPr lvl="1"/>
            <a:r>
              <a:rPr lang="en-US" dirty="0"/>
              <a:t>Error (when a request returns an error response)</a:t>
            </a:r>
          </a:p>
          <a:p>
            <a:endParaRPr lang="en-IN" dirty="0"/>
          </a:p>
        </p:txBody>
      </p:sp>
      <p:pic>
        <p:nvPicPr>
          <p:cNvPr id="4" name="Picture 3">
            <a:extLst>
              <a:ext uri="{FF2B5EF4-FFF2-40B4-BE49-F238E27FC236}">
                <a16:creationId xmlns:a16="http://schemas.microsoft.com/office/drawing/2014/main" id="{E830B1C4-B614-4DBF-822E-4F162C1CBA43}"/>
              </a:ext>
            </a:extLst>
          </p:cNvPr>
          <p:cNvPicPr>
            <a:picLocks noChangeAspect="1"/>
          </p:cNvPicPr>
          <p:nvPr/>
        </p:nvPicPr>
        <p:blipFill>
          <a:blip r:embed="rId2"/>
          <a:stretch>
            <a:fillRect/>
          </a:stretch>
        </p:blipFill>
        <p:spPr>
          <a:xfrm>
            <a:off x="5451735" y="1899930"/>
            <a:ext cx="5537844" cy="3381085"/>
          </a:xfrm>
          <a:prstGeom prst="rect">
            <a:avLst/>
          </a:prstGeom>
        </p:spPr>
      </p:pic>
    </p:spTree>
    <p:extLst>
      <p:ext uri="{BB962C8B-B14F-4D97-AF65-F5344CB8AC3E}">
        <p14:creationId xmlns:p14="http://schemas.microsoft.com/office/powerpoint/2010/main" val="17329625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BBD11-58A5-47E3-B20C-4AFCA22C01C8}"/>
              </a:ext>
            </a:extLst>
          </p:cNvPr>
          <p:cNvSpPr>
            <a:spLocks noGrp="1"/>
          </p:cNvSpPr>
          <p:nvPr>
            <p:ph type="title"/>
          </p:nvPr>
        </p:nvSpPr>
        <p:spPr/>
        <p:txBody>
          <a:bodyPr/>
          <a:lstStyle/>
          <a:p>
            <a:r>
              <a:rPr lang="en-IN" dirty="0"/>
              <a:t>Redux Thunk way: </a:t>
            </a:r>
            <a:r>
              <a:rPr lang="en-IN" dirty="0" err="1"/>
              <a:t>SearchAction</a:t>
            </a:r>
            <a:endParaRPr lang="en-IN" dirty="0"/>
          </a:p>
        </p:txBody>
      </p:sp>
      <p:sp>
        <p:nvSpPr>
          <p:cNvPr id="3" name="Content Placeholder 2">
            <a:extLst>
              <a:ext uri="{FF2B5EF4-FFF2-40B4-BE49-F238E27FC236}">
                <a16:creationId xmlns:a16="http://schemas.microsoft.com/office/drawing/2014/main" id="{0F70AF08-B23A-4D8C-BB34-4D9C4738563F}"/>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4F2FCD22-AFB7-40B2-9EBF-9DD54F10EE25}"/>
              </a:ext>
            </a:extLst>
          </p:cNvPr>
          <p:cNvPicPr>
            <a:picLocks noChangeAspect="1"/>
          </p:cNvPicPr>
          <p:nvPr/>
        </p:nvPicPr>
        <p:blipFill>
          <a:blip r:embed="rId2"/>
          <a:stretch>
            <a:fillRect/>
          </a:stretch>
        </p:blipFill>
        <p:spPr>
          <a:xfrm>
            <a:off x="838200" y="1825625"/>
            <a:ext cx="4348902" cy="3308438"/>
          </a:xfrm>
          <a:prstGeom prst="rect">
            <a:avLst/>
          </a:prstGeom>
        </p:spPr>
      </p:pic>
      <p:pic>
        <p:nvPicPr>
          <p:cNvPr id="5" name="Picture 4">
            <a:extLst>
              <a:ext uri="{FF2B5EF4-FFF2-40B4-BE49-F238E27FC236}">
                <a16:creationId xmlns:a16="http://schemas.microsoft.com/office/drawing/2014/main" id="{177E5504-3EDF-4BAC-9CE7-CA90D5186DDA}"/>
              </a:ext>
            </a:extLst>
          </p:cNvPr>
          <p:cNvPicPr>
            <a:picLocks noChangeAspect="1"/>
          </p:cNvPicPr>
          <p:nvPr/>
        </p:nvPicPr>
        <p:blipFill>
          <a:blip r:embed="rId3"/>
          <a:stretch>
            <a:fillRect/>
          </a:stretch>
        </p:blipFill>
        <p:spPr>
          <a:xfrm>
            <a:off x="5880682" y="1825626"/>
            <a:ext cx="5185035" cy="3900560"/>
          </a:xfrm>
          <a:prstGeom prst="rect">
            <a:avLst/>
          </a:prstGeom>
        </p:spPr>
      </p:pic>
    </p:spTree>
    <p:extLst>
      <p:ext uri="{BB962C8B-B14F-4D97-AF65-F5344CB8AC3E}">
        <p14:creationId xmlns:p14="http://schemas.microsoft.com/office/powerpoint/2010/main" val="1015826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87F9-4F09-4E27-8BF6-6E7ED391870A}"/>
              </a:ext>
            </a:extLst>
          </p:cNvPr>
          <p:cNvSpPr>
            <a:spLocks noGrp="1"/>
          </p:cNvSpPr>
          <p:nvPr>
            <p:ph type="title"/>
          </p:nvPr>
        </p:nvSpPr>
        <p:spPr/>
        <p:txBody>
          <a:bodyPr/>
          <a:lstStyle/>
          <a:p>
            <a:r>
              <a:rPr lang="en-IN" dirty="0"/>
              <a:t>Redux Thunk way: StatusReducer.js</a:t>
            </a:r>
          </a:p>
        </p:txBody>
      </p:sp>
      <p:sp>
        <p:nvSpPr>
          <p:cNvPr id="3" name="Content Placeholder 2">
            <a:extLst>
              <a:ext uri="{FF2B5EF4-FFF2-40B4-BE49-F238E27FC236}">
                <a16:creationId xmlns:a16="http://schemas.microsoft.com/office/drawing/2014/main" id="{9C878919-E45A-4C51-A7FC-28950C10F817}"/>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FD8334EC-592F-4659-86DC-E106AA0FC9FF}"/>
              </a:ext>
            </a:extLst>
          </p:cNvPr>
          <p:cNvPicPr>
            <a:picLocks noChangeAspect="1"/>
          </p:cNvPicPr>
          <p:nvPr/>
        </p:nvPicPr>
        <p:blipFill>
          <a:blip r:embed="rId2"/>
          <a:stretch>
            <a:fillRect/>
          </a:stretch>
        </p:blipFill>
        <p:spPr>
          <a:xfrm>
            <a:off x="838200" y="1825625"/>
            <a:ext cx="3096057" cy="1333686"/>
          </a:xfrm>
          <a:prstGeom prst="rect">
            <a:avLst/>
          </a:prstGeom>
        </p:spPr>
      </p:pic>
      <p:pic>
        <p:nvPicPr>
          <p:cNvPr id="6" name="Picture 5">
            <a:extLst>
              <a:ext uri="{FF2B5EF4-FFF2-40B4-BE49-F238E27FC236}">
                <a16:creationId xmlns:a16="http://schemas.microsoft.com/office/drawing/2014/main" id="{4D0729F9-124A-4A90-BC4B-D221D2CEB318}"/>
              </a:ext>
            </a:extLst>
          </p:cNvPr>
          <p:cNvPicPr>
            <a:picLocks noChangeAspect="1"/>
          </p:cNvPicPr>
          <p:nvPr/>
        </p:nvPicPr>
        <p:blipFill>
          <a:blip r:embed="rId3"/>
          <a:stretch>
            <a:fillRect/>
          </a:stretch>
        </p:blipFill>
        <p:spPr>
          <a:xfrm>
            <a:off x="4049203" y="1851887"/>
            <a:ext cx="5480692" cy="4339757"/>
          </a:xfrm>
          <a:prstGeom prst="rect">
            <a:avLst/>
          </a:prstGeom>
        </p:spPr>
      </p:pic>
    </p:spTree>
    <p:extLst>
      <p:ext uri="{BB962C8B-B14F-4D97-AF65-F5344CB8AC3E}">
        <p14:creationId xmlns:p14="http://schemas.microsoft.com/office/powerpoint/2010/main" val="3255780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B2B8B-73EB-4409-810E-105A7DF8050C}"/>
              </a:ext>
            </a:extLst>
          </p:cNvPr>
          <p:cNvSpPr>
            <a:spLocks noGrp="1"/>
          </p:cNvSpPr>
          <p:nvPr>
            <p:ph type="title"/>
          </p:nvPr>
        </p:nvSpPr>
        <p:spPr/>
        <p:txBody>
          <a:bodyPr/>
          <a:lstStyle/>
          <a:p>
            <a:r>
              <a:rPr lang="en-IN" dirty="0"/>
              <a:t>Redux Thunk way: SearchReducer.js</a:t>
            </a:r>
          </a:p>
        </p:txBody>
      </p:sp>
      <p:sp>
        <p:nvSpPr>
          <p:cNvPr id="3" name="Content Placeholder 2">
            <a:extLst>
              <a:ext uri="{FF2B5EF4-FFF2-40B4-BE49-F238E27FC236}">
                <a16:creationId xmlns:a16="http://schemas.microsoft.com/office/drawing/2014/main" id="{54200496-AE80-4553-8DB7-CD1393603A15}"/>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07283774-3C1B-4266-9D65-F275C9858B5B}"/>
              </a:ext>
            </a:extLst>
          </p:cNvPr>
          <p:cNvPicPr>
            <a:picLocks noChangeAspect="1"/>
          </p:cNvPicPr>
          <p:nvPr/>
        </p:nvPicPr>
        <p:blipFill>
          <a:blip r:embed="rId2"/>
          <a:stretch>
            <a:fillRect/>
          </a:stretch>
        </p:blipFill>
        <p:spPr>
          <a:xfrm>
            <a:off x="838199" y="1825624"/>
            <a:ext cx="6400613" cy="4046669"/>
          </a:xfrm>
          <a:prstGeom prst="rect">
            <a:avLst/>
          </a:prstGeom>
        </p:spPr>
      </p:pic>
    </p:spTree>
    <p:extLst>
      <p:ext uri="{BB962C8B-B14F-4D97-AF65-F5344CB8AC3E}">
        <p14:creationId xmlns:p14="http://schemas.microsoft.com/office/powerpoint/2010/main" val="3035781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D8A2-DDB3-402A-951A-27F2DDC74E4D}"/>
              </a:ext>
            </a:extLst>
          </p:cNvPr>
          <p:cNvSpPr>
            <a:spLocks noGrp="1"/>
          </p:cNvSpPr>
          <p:nvPr>
            <p:ph type="title"/>
          </p:nvPr>
        </p:nvSpPr>
        <p:spPr/>
        <p:txBody>
          <a:bodyPr/>
          <a:lstStyle/>
          <a:p>
            <a:r>
              <a:rPr lang="en-IN" dirty="0"/>
              <a:t>Redux Thunk way: store.js</a:t>
            </a:r>
          </a:p>
        </p:txBody>
      </p:sp>
      <p:sp>
        <p:nvSpPr>
          <p:cNvPr id="3" name="Content Placeholder 2">
            <a:extLst>
              <a:ext uri="{FF2B5EF4-FFF2-40B4-BE49-F238E27FC236}">
                <a16:creationId xmlns:a16="http://schemas.microsoft.com/office/drawing/2014/main" id="{F78952AD-AB34-4DE8-97FB-645164C1EA7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E1B72F2-7000-4C71-86FC-4216DECE6463}"/>
              </a:ext>
            </a:extLst>
          </p:cNvPr>
          <p:cNvPicPr>
            <a:picLocks noChangeAspect="1"/>
          </p:cNvPicPr>
          <p:nvPr/>
        </p:nvPicPr>
        <p:blipFill>
          <a:blip r:embed="rId2"/>
          <a:stretch>
            <a:fillRect/>
          </a:stretch>
        </p:blipFill>
        <p:spPr>
          <a:xfrm>
            <a:off x="838200" y="1825625"/>
            <a:ext cx="8843344" cy="4351338"/>
          </a:xfrm>
          <a:prstGeom prst="rect">
            <a:avLst/>
          </a:prstGeom>
        </p:spPr>
      </p:pic>
    </p:spTree>
    <p:extLst>
      <p:ext uri="{BB962C8B-B14F-4D97-AF65-F5344CB8AC3E}">
        <p14:creationId xmlns:p14="http://schemas.microsoft.com/office/powerpoint/2010/main" val="9554056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BCD8-11BC-4A0B-A9D3-3FB553D92AC0}"/>
              </a:ext>
            </a:extLst>
          </p:cNvPr>
          <p:cNvSpPr>
            <a:spLocks noGrp="1"/>
          </p:cNvSpPr>
          <p:nvPr>
            <p:ph type="title"/>
          </p:nvPr>
        </p:nvSpPr>
        <p:spPr/>
        <p:txBody>
          <a:bodyPr/>
          <a:lstStyle/>
          <a:p>
            <a:r>
              <a:rPr lang="en-IN" dirty="0"/>
              <a:t>Redux Thunk way: Container component</a:t>
            </a:r>
          </a:p>
        </p:txBody>
      </p:sp>
      <p:sp>
        <p:nvSpPr>
          <p:cNvPr id="3" name="Content Placeholder 2">
            <a:extLst>
              <a:ext uri="{FF2B5EF4-FFF2-40B4-BE49-F238E27FC236}">
                <a16:creationId xmlns:a16="http://schemas.microsoft.com/office/drawing/2014/main" id="{162C86FD-5CB2-4E1B-91D7-A7C3FAEA527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0B136A9-E2F2-49A5-A88E-43CC726B3C4E}"/>
              </a:ext>
            </a:extLst>
          </p:cNvPr>
          <p:cNvPicPr>
            <a:picLocks noChangeAspect="1"/>
          </p:cNvPicPr>
          <p:nvPr/>
        </p:nvPicPr>
        <p:blipFill>
          <a:blip r:embed="rId2"/>
          <a:stretch>
            <a:fillRect/>
          </a:stretch>
        </p:blipFill>
        <p:spPr>
          <a:xfrm>
            <a:off x="771089" y="1355842"/>
            <a:ext cx="4597866" cy="4890334"/>
          </a:xfrm>
          <a:prstGeom prst="rect">
            <a:avLst/>
          </a:prstGeom>
        </p:spPr>
      </p:pic>
      <p:pic>
        <p:nvPicPr>
          <p:cNvPr id="5" name="Picture 4">
            <a:extLst>
              <a:ext uri="{FF2B5EF4-FFF2-40B4-BE49-F238E27FC236}">
                <a16:creationId xmlns:a16="http://schemas.microsoft.com/office/drawing/2014/main" id="{D513AFF1-57DA-4B55-8B6F-02103D830156}"/>
              </a:ext>
            </a:extLst>
          </p:cNvPr>
          <p:cNvPicPr>
            <a:picLocks noChangeAspect="1"/>
          </p:cNvPicPr>
          <p:nvPr/>
        </p:nvPicPr>
        <p:blipFill>
          <a:blip r:embed="rId3"/>
          <a:stretch>
            <a:fillRect/>
          </a:stretch>
        </p:blipFill>
        <p:spPr>
          <a:xfrm>
            <a:off x="5396033" y="1355842"/>
            <a:ext cx="5930689" cy="3276254"/>
          </a:xfrm>
          <a:prstGeom prst="rect">
            <a:avLst/>
          </a:prstGeom>
        </p:spPr>
      </p:pic>
    </p:spTree>
    <p:extLst>
      <p:ext uri="{BB962C8B-B14F-4D97-AF65-F5344CB8AC3E}">
        <p14:creationId xmlns:p14="http://schemas.microsoft.com/office/powerpoint/2010/main" val="13606101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06642-5F7A-4FC7-AF22-D4C25C0A725F}"/>
              </a:ext>
            </a:extLst>
          </p:cNvPr>
          <p:cNvSpPr>
            <a:spLocks noGrp="1"/>
          </p:cNvSpPr>
          <p:nvPr>
            <p:ph type="title"/>
          </p:nvPr>
        </p:nvSpPr>
        <p:spPr/>
        <p:txBody>
          <a:bodyPr/>
          <a:lstStyle/>
          <a:p>
            <a:r>
              <a:rPr lang="en-US" b="1" dirty="0"/>
              <a:t>Unit Tests for Asynchronous Redux </a:t>
            </a:r>
            <a:r>
              <a:rPr lang="en-US" b="1" dirty="0" err="1"/>
              <a:t>Thunks</a:t>
            </a:r>
            <a:endParaRPr lang="en-IN" dirty="0"/>
          </a:p>
        </p:txBody>
      </p:sp>
      <p:sp>
        <p:nvSpPr>
          <p:cNvPr id="3" name="Content Placeholder 2">
            <a:extLst>
              <a:ext uri="{FF2B5EF4-FFF2-40B4-BE49-F238E27FC236}">
                <a16:creationId xmlns:a16="http://schemas.microsoft.com/office/drawing/2014/main" id="{C65195C5-496E-4507-8267-1E4C014C2918}"/>
              </a:ext>
            </a:extLst>
          </p:cNvPr>
          <p:cNvSpPr>
            <a:spLocks noGrp="1"/>
          </p:cNvSpPr>
          <p:nvPr>
            <p:ph idx="1"/>
          </p:nvPr>
        </p:nvSpPr>
        <p:spPr/>
        <p:txBody>
          <a:bodyPr/>
          <a:lstStyle/>
          <a:p>
            <a:r>
              <a:rPr lang="en-IN" dirty="0"/>
              <a:t>Basic asynchronous login </a:t>
            </a:r>
            <a:r>
              <a:rPr lang="en-IN" dirty="0" err="1"/>
              <a:t>thunk</a:t>
            </a:r>
            <a:r>
              <a:rPr lang="en-IN" dirty="0"/>
              <a:t> example</a:t>
            </a:r>
          </a:p>
        </p:txBody>
      </p:sp>
      <p:pic>
        <p:nvPicPr>
          <p:cNvPr id="5" name="Picture 4">
            <a:extLst>
              <a:ext uri="{FF2B5EF4-FFF2-40B4-BE49-F238E27FC236}">
                <a16:creationId xmlns:a16="http://schemas.microsoft.com/office/drawing/2014/main" id="{42D86323-E0BC-4631-BE8D-F92E6C418CDA}"/>
              </a:ext>
            </a:extLst>
          </p:cNvPr>
          <p:cNvPicPr>
            <a:picLocks noChangeAspect="1"/>
          </p:cNvPicPr>
          <p:nvPr/>
        </p:nvPicPr>
        <p:blipFill>
          <a:blip r:embed="rId2"/>
          <a:stretch>
            <a:fillRect/>
          </a:stretch>
        </p:blipFill>
        <p:spPr>
          <a:xfrm>
            <a:off x="1095378" y="2577403"/>
            <a:ext cx="8726118" cy="3515216"/>
          </a:xfrm>
          <a:prstGeom prst="rect">
            <a:avLst/>
          </a:prstGeom>
        </p:spPr>
      </p:pic>
    </p:spTree>
    <p:extLst>
      <p:ext uri="{BB962C8B-B14F-4D97-AF65-F5344CB8AC3E}">
        <p14:creationId xmlns:p14="http://schemas.microsoft.com/office/powerpoint/2010/main" val="10777147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18D8E-6655-4816-B7DA-C330490D1673}"/>
              </a:ext>
            </a:extLst>
          </p:cNvPr>
          <p:cNvSpPr>
            <a:spLocks noGrp="1"/>
          </p:cNvSpPr>
          <p:nvPr>
            <p:ph type="title"/>
          </p:nvPr>
        </p:nvSpPr>
        <p:spPr/>
        <p:txBody>
          <a:bodyPr/>
          <a:lstStyle/>
          <a:p>
            <a:r>
              <a:rPr lang="en-US" b="1" dirty="0"/>
              <a:t>Unit Tests for Asynchronous Redux </a:t>
            </a:r>
            <a:r>
              <a:rPr lang="en-US" b="1" dirty="0" err="1"/>
              <a:t>Thunks</a:t>
            </a:r>
            <a:endParaRPr lang="en-IN" dirty="0"/>
          </a:p>
        </p:txBody>
      </p:sp>
      <p:sp>
        <p:nvSpPr>
          <p:cNvPr id="3" name="Content Placeholder 2">
            <a:extLst>
              <a:ext uri="{FF2B5EF4-FFF2-40B4-BE49-F238E27FC236}">
                <a16:creationId xmlns:a16="http://schemas.microsoft.com/office/drawing/2014/main" id="{B7EFBA3E-B24E-4447-9CF1-E6A35CDA61A3}"/>
              </a:ext>
            </a:extLst>
          </p:cNvPr>
          <p:cNvSpPr>
            <a:spLocks noGrp="1"/>
          </p:cNvSpPr>
          <p:nvPr>
            <p:ph idx="1"/>
          </p:nvPr>
        </p:nvSpPr>
        <p:spPr/>
        <p:txBody>
          <a:bodyPr/>
          <a:lstStyle/>
          <a:p>
            <a:r>
              <a:rPr lang="en-IN" b="1" dirty="0"/>
              <a:t>Mock dependencies</a:t>
            </a:r>
          </a:p>
          <a:p>
            <a:pPr lvl="1"/>
            <a:r>
              <a:rPr lang="en-US" dirty="0"/>
              <a:t>Here we will mock the login API method:</a:t>
            </a:r>
          </a:p>
          <a:p>
            <a:pPr lvl="1"/>
            <a:endParaRPr lang="en-IN" dirty="0"/>
          </a:p>
        </p:txBody>
      </p:sp>
      <p:pic>
        <p:nvPicPr>
          <p:cNvPr id="4" name="Picture 3">
            <a:extLst>
              <a:ext uri="{FF2B5EF4-FFF2-40B4-BE49-F238E27FC236}">
                <a16:creationId xmlns:a16="http://schemas.microsoft.com/office/drawing/2014/main" id="{354EE3D6-E4BB-4532-9F74-D61EDEC018A9}"/>
              </a:ext>
            </a:extLst>
          </p:cNvPr>
          <p:cNvPicPr>
            <a:picLocks noChangeAspect="1"/>
          </p:cNvPicPr>
          <p:nvPr/>
        </p:nvPicPr>
        <p:blipFill>
          <a:blip r:embed="rId2"/>
          <a:stretch>
            <a:fillRect/>
          </a:stretch>
        </p:blipFill>
        <p:spPr>
          <a:xfrm>
            <a:off x="1553557" y="3156866"/>
            <a:ext cx="6601746" cy="1467055"/>
          </a:xfrm>
          <a:prstGeom prst="rect">
            <a:avLst/>
          </a:prstGeom>
        </p:spPr>
      </p:pic>
    </p:spTree>
    <p:extLst>
      <p:ext uri="{BB962C8B-B14F-4D97-AF65-F5344CB8AC3E}">
        <p14:creationId xmlns:p14="http://schemas.microsoft.com/office/powerpoint/2010/main" val="2780745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5BC19-F6AA-4F62-9688-07C678362FCA}"/>
              </a:ext>
            </a:extLst>
          </p:cNvPr>
          <p:cNvSpPr>
            <a:spLocks noGrp="1"/>
          </p:cNvSpPr>
          <p:nvPr>
            <p:ph type="title"/>
          </p:nvPr>
        </p:nvSpPr>
        <p:spPr/>
        <p:txBody>
          <a:bodyPr/>
          <a:lstStyle/>
          <a:p>
            <a:r>
              <a:rPr lang="en-US" b="1" dirty="0"/>
              <a:t>Unit Tests for Asynchronous Redux </a:t>
            </a:r>
            <a:r>
              <a:rPr lang="en-US" b="1" dirty="0" err="1"/>
              <a:t>Thunks</a:t>
            </a:r>
            <a:endParaRPr lang="en-IN" dirty="0"/>
          </a:p>
        </p:txBody>
      </p:sp>
      <p:sp>
        <p:nvSpPr>
          <p:cNvPr id="3" name="Content Placeholder 2">
            <a:extLst>
              <a:ext uri="{FF2B5EF4-FFF2-40B4-BE49-F238E27FC236}">
                <a16:creationId xmlns:a16="http://schemas.microsoft.com/office/drawing/2014/main" id="{9D440066-F82D-46B8-8B66-BE9EC8E21C8C}"/>
              </a:ext>
            </a:extLst>
          </p:cNvPr>
          <p:cNvSpPr>
            <a:spLocks noGrp="1"/>
          </p:cNvSpPr>
          <p:nvPr>
            <p:ph idx="1"/>
          </p:nvPr>
        </p:nvSpPr>
        <p:spPr/>
        <p:txBody>
          <a:bodyPr>
            <a:normAutofit/>
          </a:bodyPr>
          <a:lstStyle/>
          <a:p>
            <a:r>
              <a:rPr lang="en-IN" sz="1800" dirty="0"/>
              <a:t>Test One: Dispatching a login request</a:t>
            </a:r>
          </a:p>
          <a:p>
            <a:endParaRPr lang="en-IN" sz="1800" dirty="0"/>
          </a:p>
          <a:p>
            <a:endParaRPr lang="en-IN" sz="1800" dirty="0"/>
          </a:p>
          <a:p>
            <a:endParaRPr lang="en-IN" sz="1800" dirty="0"/>
          </a:p>
          <a:p>
            <a:endParaRPr lang="en-US" sz="1800" dirty="0"/>
          </a:p>
          <a:p>
            <a:endParaRPr lang="en-US" sz="1800" dirty="0"/>
          </a:p>
          <a:p>
            <a:r>
              <a:rPr lang="en-US" sz="1800" dirty="0"/>
              <a:t>First we use Jest to create a spy for the dispatch function. </a:t>
            </a:r>
          </a:p>
          <a:p>
            <a:r>
              <a:rPr lang="en-US" sz="1800" dirty="0" err="1"/>
              <a:t>loginThunk</a:t>
            </a:r>
            <a:r>
              <a:rPr lang="en-US" sz="1800" dirty="0"/>
              <a:t>('username', 'password') returns the </a:t>
            </a:r>
            <a:r>
              <a:rPr lang="en-US" sz="1800" dirty="0" err="1"/>
              <a:t>thunk</a:t>
            </a:r>
            <a:r>
              <a:rPr lang="en-US" sz="1800" dirty="0"/>
              <a:t> action, which has the signature (dispatch: Dispatch) =&gt; Promise&lt;void&gt;. Then the test passes in the dispatch spy and waits for the promise to resolve or reject.</a:t>
            </a:r>
          </a:p>
          <a:p>
            <a:r>
              <a:rPr lang="en-US" sz="1800" dirty="0"/>
              <a:t>Once the promise has resolved (i.e. once the </a:t>
            </a:r>
            <a:r>
              <a:rPr lang="en-US" sz="1800" dirty="0" err="1"/>
              <a:t>thunk</a:t>
            </a:r>
            <a:r>
              <a:rPr lang="en-US" sz="1800" dirty="0"/>
              <a:t> has completed) the test then validates that the dispatch method received a call with a </a:t>
            </a:r>
            <a:r>
              <a:rPr lang="en-US" sz="1800" dirty="0" err="1"/>
              <a:t>loginRequest</a:t>
            </a:r>
            <a:r>
              <a:rPr lang="en-US" sz="1800" dirty="0"/>
              <a:t> action.</a:t>
            </a:r>
            <a:endParaRPr lang="en-IN" sz="1800" dirty="0"/>
          </a:p>
        </p:txBody>
      </p:sp>
      <p:pic>
        <p:nvPicPr>
          <p:cNvPr id="4" name="Picture 3">
            <a:extLst>
              <a:ext uri="{FF2B5EF4-FFF2-40B4-BE49-F238E27FC236}">
                <a16:creationId xmlns:a16="http://schemas.microsoft.com/office/drawing/2014/main" id="{04F32842-E378-453B-B122-A26F19444E4D}"/>
              </a:ext>
            </a:extLst>
          </p:cNvPr>
          <p:cNvPicPr>
            <a:picLocks noChangeAspect="1"/>
          </p:cNvPicPr>
          <p:nvPr/>
        </p:nvPicPr>
        <p:blipFill>
          <a:blip r:embed="rId2"/>
          <a:stretch>
            <a:fillRect/>
          </a:stretch>
        </p:blipFill>
        <p:spPr>
          <a:xfrm>
            <a:off x="1344823" y="2364248"/>
            <a:ext cx="7191571" cy="1545021"/>
          </a:xfrm>
          <a:prstGeom prst="rect">
            <a:avLst/>
          </a:prstGeom>
        </p:spPr>
      </p:pic>
    </p:spTree>
    <p:extLst>
      <p:ext uri="{BB962C8B-B14F-4D97-AF65-F5344CB8AC3E}">
        <p14:creationId xmlns:p14="http://schemas.microsoft.com/office/powerpoint/2010/main" val="2281195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F33F-198A-4F90-BB5A-3A9DFBB20750}"/>
              </a:ext>
            </a:extLst>
          </p:cNvPr>
          <p:cNvSpPr>
            <a:spLocks noGrp="1"/>
          </p:cNvSpPr>
          <p:nvPr>
            <p:ph type="title"/>
          </p:nvPr>
        </p:nvSpPr>
        <p:spPr/>
        <p:txBody>
          <a:bodyPr/>
          <a:lstStyle/>
          <a:p>
            <a:r>
              <a:rPr lang="en-IN" b="1" dirty="0"/>
              <a:t>Flux pattern</a:t>
            </a:r>
            <a:endParaRPr lang="en-IN" dirty="0"/>
          </a:p>
        </p:txBody>
      </p:sp>
      <p:sp>
        <p:nvSpPr>
          <p:cNvPr id="3" name="Content Placeholder 2">
            <a:extLst>
              <a:ext uri="{FF2B5EF4-FFF2-40B4-BE49-F238E27FC236}">
                <a16:creationId xmlns:a16="http://schemas.microsoft.com/office/drawing/2014/main" id="{4A492EDA-ECFF-40BE-A7A6-F6A4911C86BC}"/>
              </a:ext>
            </a:extLst>
          </p:cNvPr>
          <p:cNvSpPr>
            <a:spLocks noGrp="1"/>
          </p:cNvSpPr>
          <p:nvPr>
            <p:ph idx="1"/>
          </p:nvPr>
        </p:nvSpPr>
        <p:spPr>
          <a:xfrm>
            <a:off x="838200" y="1825625"/>
            <a:ext cx="8020574" cy="4575176"/>
          </a:xfrm>
        </p:spPr>
        <p:txBody>
          <a:bodyPr>
            <a:normAutofit lnSpcReduction="10000"/>
          </a:bodyPr>
          <a:lstStyle/>
          <a:p>
            <a:r>
              <a:rPr lang="en-IN" dirty="0"/>
              <a:t>In Facebook </a:t>
            </a:r>
            <a:r>
              <a:rPr lang="en-US" dirty="0"/>
              <a:t>one of the problems was the notification bug.</a:t>
            </a:r>
          </a:p>
          <a:p>
            <a:r>
              <a:rPr lang="en-US" dirty="0"/>
              <a:t>When you logged in to Facebook, you would see a notification over the messages icon. </a:t>
            </a:r>
          </a:p>
          <a:p>
            <a:pPr lvl="1"/>
            <a:r>
              <a:rPr lang="en-US" dirty="0"/>
              <a:t>When you clicked on the messages icon, though, there would be no new message. The notification would go away. </a:t>
            </a:r>
          </a:p>
          <a:p>
            <a:pPr lvl="1"/>
            <a:r>
              <a:rPr lang="en-US" dirty="0"/>
              <a:t>Then, a few minutes later after a few interactions with the site, the notification would come back. </a:t>
            </a:r>
          </a:p>
          <a:p>
            <a:pPr lvl="1"/>
            <a:r>
              <a:rPr lang="en-US" dirty="0"/>
              <a:t>You'd click on the messages icon again… still no new messages. It would just keep going back-and-forth in this cycle.</a:t>
            </a:r>
            <a:endParaRPr lang="en-IN" dirty="0"/>
          </a:p>
        </p:txBody>
      </p:sp>
      <p:pic>
        <p:nvPicPr>
          <p:cNvPr id="1026" name="Picture 2">
            <a:extLst>
              <a:ext uri="{FF2B5EF4-FFF2-40B4-BE49-F238E27FC236}">
                <a16:creationId xmlns:a16="http://schemas.microsoft.com/office/drawing/2014/main" id="{79D1284A-1188-48DF-B2D6-4C3B7B7FC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680" y="3505496"/>
            <a:ext cx="2588120" cy="13255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32DF7BC-4AFF-4359-B545-B7F5C2F6351D}"/>
              </a:ext>
            </a:extLst>
          </p:cNvPr>
          <p:cNvPicPr>
            <a:picLocks noChangeAspect="1"/>
          </p:cNvPicPr>
          <p:nvPr/>
        </p:nvPicPr>
        <p:blipFill>
          <a:blip r:embed="rId3"/>
          <a:stretch>
            <a:fillRect/>
          </a:stretch>
        </p:blipFill>
        <p:spPr>
          <a:xfrm>
            <a:off x="8642750" y="2692325"/>
            <a:ext cx="3175510" cy="474316"/>
          </a:xfrm>
          <a:prstGeom prst="rect">
            <a:avLst/>
          </a:prstGeom>
        </p:spPr>
      </p:pic>
    </p:spTree>
    <p:extLst>
      <p:ext uri="{BB962C8B-B14F-4D97-AF65-F5344CB8AC3E}">
        <p14:creationId xmlns:p14="http://schemas.microsoft.com/office/powerpoint/2010/main" val="1075264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42859-F744-4366-8A1A-6DFEDC794992}"/>
              </a:ext>
            </a:extLst>
          </p:cNvPr>
          <p:cNvSpPr>
            <a:spLocks noGrp="1"/>
          </p:cNvSpPr>
          <p:nvPr>
            <p:ph type="title"/>
          </p:nvPr>
        </p:nvSpPr>
        <p:spPr/>
        <p:txBody>
          <a:bodyPr/>
          <a:lstStyle/>
          <a:p>
            <a:r>
              <a:rPr lang="en-US" b="1" dirty="0"/>
              <a:t>Unit Tests for Asynchronous Redux </a:t>
            </a:r>
            <a:r>
              <a:rPr lang="en-US" b="1" dirty="0" err="1"/>
              <a:t>Thunks</a:t>
            </a:r>
            <a:endParaRPr lang="en-IN" dirty="0"/>
          </a:p>
        </p:txBody>
      </p:sp>
      <p:sp>
        <p:nvSpPr>
          <p:cNvPr id="3" name="Content Placeholder 2">
            <a:extLst>
              <a:ext uri="{FF2B5EF4-FFF2-40B4-BE49-F238E27FC236}">
                <a16:creationId xmlns:a16="http://schemas.microsoft.com/office/drawing/2014/main" id="{DD60CAFE-287A-45E8-8643-3D845D1774CC}"/>
              </a:ext>
            </a:extLst>
          </p:cNvPr>
          <p:cNvSpPr>
            <a:spLocks noGrp="1"/>
          </p:cNvSpPr>
          <p:nvPr>
            <p:ph idx="1"/>
          </p:nvPr>
        </p:nvSpPr>
        <p:spPr/>
        <p:txBody>
          <a:bodyPr/>
          <a:lstStyle/>
          <a:p>
            <a:r>
              <a:rPr lang="en-US" b="1" dirty="0"/>
              <a:t>Test Two: When login succeeds</a:t>
            </a:r>
          </a:p>
          <a:p>
            <a:endParaRPr lang="en-US" b="1" dirty="0"/>
          </a:p>
          <a:p>
            <a:endParaRPr lang="en-US" b="1" dirty="0"/>
          </a:p>
          <a:p>
            <a:endParaRPr lang="en-US" b="1" dirty="0"/>
          </a:p>
          <a:p>
            <a:endParaRPr lang="en-US" b="1" dirty="0"/>
          </a:p>
          <a:p>
            <a:endParaRPr lang="en-US" b="1" dirty="0"/>
          </a:p>
          <a:p>
            <a:endParaRPr lang="en-IN" dirty="0"/>
          </a:p>
        </p:txBody>
      </p:sp>
      <p:pic>
        <p:nvPicPr>
          <p:cNvPr id="4" name="Picture 3">
            <a:extLst>
              <a:ext uri="{FF2B5EF4-FFF2-40B4-BE49-F238E27FC236}">
                <a16:creationId xmlns:a16="http://schemas.microsoft.com/office/drawing/2014/main" id="{ECA401D9-123A-45E5-964A-3CC07935CD08}"/>
              </a:ext>
            </a:extLst>
          </p:cNvPr>
          <p:cNvPicPr>
            <a:picLocks noChangeAspect="1"/>
          </p:cNvPicPr>
          <p:nvPr/>
        </p:nvPicPr>
        <p:blipFill>
          <a:blip r:embed="rId2"/>
          <a:stretch>
            <a:fillRect/>
          </a:stretch>
        </p:blipFill>
        <p:spPr>
          <a:xfrm>
            <a:off x="1243355" y="2418358"/>
            <a:ext cx="10178356" cy="2497591"/>
          </a:xfrm>
          <a:prstGeom prst="rect">
            <a:avLst/>
          </a:prstGeom>
        </p:spPr>
      </p:pic>
    </p:spTree>
    <p:extLst>
      <p:ext uri="{BB962C8B-B14F-4D97-AF65-F5344CB8AC3E}">
        <p14:creationId xmlns:p14="http://schemas.microsoft.com/office/powerpoint/2010/main" val="8888083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435FB-025C-4975-9598-96976707BDF9}"/>
              </a:ext>
            </a:extLst>
          </p:cNvPr>
          <p:cNvSpPr>
            <a:spLocks noGrp="1"/>
          </p:cNvSpPr>
          <p:nvPr>
            <p:ph type="title"/>
          </p:nvPr>
        </p:nvSpPr>
        <p:spPr/>
        <p:txBody>
          <a:bodyPr/>
          <a:lstStyle/>
          <a:p>
            <a:r>
              <a:rPr lang="en-US" b="1" dirty="0"/>
              <a:t>Unit Tests for Asynchronous Redux </a:t>
            </a:r>
            <a:r>
              <a:rPr lang="en-US" b="1" dirty="0" err="1"/>
              <a:t>Thunks</a:t>
            </a:r>
            <a:endParaRPr lang="en-IN" dirty="0"/>
          </a:p>
        </p:txBody>
      </p:sp>
      <p:sp>
        <p:nvSpPr>
          <p:cNvPr id="3" name="Content Placeholder 2">
            <a:extLst>
              <a:ext uri="{FF2B5EF4-FFF2-40B4-BE49-F238E27FC236}">
                <a16:creationId xmlns:a16="http://schemas.microsoft.com/office/drawing/2014/main" id="{6A65E0AA-786D-4DAC-8B96-4DC84C65C5A6}"/>
              </a:ext>
            </a:extLst>
          </p:cNvPr>
          <p:cNvSpPr>
            <a:spLocks noGrp="1"/>
          </p:cNvSpPr>
          <p:nvPr>
            <p:ph idx="1"/>
          </p:nvPr>
        </p:nvSpPr>
        <p:spPr/>
        <p:txBody>
          <a:bodyPr/>
          <a:lstStyle/>
          <a:p>
            <a:r>
              <a:rPr lang="en-US" b="1" dirty="0"/>
              <a:t>Test three: When login fails</a:t>
            </a:r>
          </a:p>
          <a:p>
            <a:endParaRPr lang="en-IN" dirty="0"/>
          </a:p>
        </p:txBody>
      </p:sp>
      <p:pic>
        <p:nvPicPr>
          <p:cNvPr id="4" name="Picture 3">
            <a:extLst>
              <a:ext uri="{FF2B5EF4-FFF2-40B4-BE49-F238E27FC236}">
                <a16:creationId xmlns:a16="http://schemas.microsoft.com/office/drawing/2014/main" id="{670C8811-BC20-4941-97C0-BAA5D0C22029}"/>
              </a:ext>
            </a:extLst>
          </p:cNvPr>
          <p:cNvPicPr>
            <a:picLocks noChangeAspect="1"/>
          </p:cNvPicPr>
          <p:nvPr/>
        </p:nvPicPr>
        <p:blipFill>
          <a:blip r:embed="rId2"/>
          <a:stretch>
            <a:fillRect/>
          </a:stretch>
        </p:blipFill>
        <p:spPr>
          <a:xfrm>
            <a:off x="1220066" y="2446232"/>
            <a:ext cx="7621064" cy="2972215"/>
          </a:xfrm>
          <a:prstGeom prst="rect">
            <a:avLst/>
          </a:prstGeom>
        </p:spPr>
      </p:pic>
    </p:spTree>
    <p:extLst>
      <p:ext uri="{BB962C8B-B14F-4D97-AF65-F5344CB8AC3E}">
        <p14:creationId xmlns:p14="http://schemas.microsoft.com/office/powerpoint/2010/main" val="5065458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8B982-E820-4B5A-9115-D808465645D8}"/>
              </a:ext>
            </a:extLst>
          </p:cNvPr>
          <p:cNvSpPr>
            <a:spLocks noGrp="1"/>
          </p:cNvSpPr>
          <p:nvPr>
            <p:ph type="title"/>
          </p:nvPr>
        </p:nvSpPr>
        <p:spPr/>
        <p:txBody>
          <a:bodyPr/>
          <a:lstStyle/>
          <a:p>
            <a:r>
              <a:rPr lang="en-IN" dirty="0"/>
              <a:t>Redux Saga</a:t>
            </a:r>
          </a:p>
        </p:txBody>
      </p:sp>
      <p:sp>
        <p:nvSpPr>
          <p:cNvPr id="3" name="Content Placeholder 2">
            <a:extLst>
              <a:ext uri="{FF2B5EF4-FFF2-40B4-BE49-F238E27FC236}">
                <a16:creationId xmlns:a16="http://schemas.microsoft.com/office/drawing/2014/main" id="{C436CD8C-6FFB-44E6-8680-988CCAE23EDE}"/>
              </a:ext>
            </a:extLst>
          </p:cNvPr>
          <p:cNvSpPr>
            <a:spLocks noGrp="1"/>
          </p:cNvSpPr>
          <p:nvPr>
            <p:ph idx="1"/>
          </p:nvPr>
        </p:nvSpPr>
        <p:spPr/>
        <p:txBody>
          <a:bodyPr/>
          <a:lstStyle/>
          <a:p>
            <a:r>
              <a:rPr lang="en-US" dirty="0"/>
              <a:t>Redux-Saga is a library that aims to make application side effects (e.g., asynchronous actions such as fetching data) easier to handle and more efficient to execute.</a:t>
            </a:r>
          </a:p>
          <a:p>
            <a:r>
              <a:rPr lang="en-US" dirty="0"/>
              <a:t>Saga is similar to a separate thread in your application that’s solely responsible for side effects</a:t>
            </a:r>
          </a:p>
          <a:p>
            <a:r>
              <a:rPr lang="en-US" dirty="0"/>
              <a:t>Unlike Redux-</a:t>
            </a:r>
            <a:r>
              <a:rPr lang="en-US" dirty="0" err="1"/>
              <a:t>Thunk</a:t>
            </a:r>
            <a:r>
              <a:rPr lang="en-US" dirty="0"/>
              <a:t>, which utilizes callback functions, a Redux-Saga thread can be started, paused and cancelled from the main application with normal Redux actions. </a:t>
            </a:r>
          </a:p>
          <a:p>
            <a:r>
              <a:rPr lang="en-US" dirty="0"/>
              <a:t>Like Redux-</a:t>
            </a:r>
            <a:r>
              <a:rPr lang="en-US" dirty="0" err="1"/>
              <a:t>Thunk</a:t>
            </a:r>
            <a:r>
              <a:rPr lang="en-US" dirty="0"/>
              <a:t>, Redux-Saga has access to the full Redux application state and it can dispatch Redux actions as well.</a:t>
            </a:r>
            <a:endParaRPr lang="en-IN" dirty="0"/>
          </a:p>
        </p:txBody>
      </p:sp>
      <p:pic>
        <p:nvPicPr>
          <p:cNvPr id="1026" name="Picture 2">
            <a:extLst>
              <a:ext uri="{FF2B5EF4-FFF2-40B4-BE49-F238E27FC236}">
                <a16:creationId xmlns:a16="http://schemas.microsoft.com/office/drawing/2014/main" id="{0A9F37CE-6AC9-4BA2-B722-FA0C386EEE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5762" y="469710"/>
            <a:ext cx="5347982" cy="1116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8276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6F517-5454-4D0E-ABA4-F5F1D88801D4}"/>
              </a:ext>
            </a:extLst>
          </p:cNvPr>
          <p:cNvSpPr>
            <a:spLocks noGrp="1"/>
          </p:cNvSpPr>
          <p:nvPr>
            <p:ph type="title"/>
          </p:nvPr>
        </p:nvSpPr>
        <p:spPr/>
        <p:txBody>
          <a:bodyPr/>
          <a:lstStyle/>
          <a:p>
            <a:r>
              <a:rPr lang="en-IN" dirty="0"/>
              <a:t>Redux Saga</a:t>
            </a:r>
          </a:p>
        </p:txBody>
      </p:sp>
      <p:sp>
        <p:nvSpPr>
          <p:cNvPr id="3" name="Content Placeholder 2">
            <a:extLst>
              <a:ext uri="{FF2B5EF4-FFF2-40B4-BE49-F238E27FC236}">
                <a16:creationId xmlns:a16="http://schemas.microsoft.com/office/drawing/2014/main" id="{AE294E5E-6E07-4350-B463-547DDB6A2A50}"/>
              </a:ext>
            </a:extLst>
          </p:cNvPr>
          <p:cNvSpPr>
            <a:spLocks noGrp="1"/>
          </p:cNvSpPr>
          <p:nvPr>
            <p:ph idx="1"/>
          </p:nvPr>
        </p:nvSpPr>
        <p:spPr>
          <a:xfrm>
            <a:off x="838200" y="1690689"/>
            <a:ext cx="5780714" cy="4486274"/>
          </a:xfrm>
        </p:spPr>
        <p:txBody>
          <a:bodyPr>
            <a:normAutofit fontScale="77500" lnSpcReduction="20000"/>
          </a:bodyPr>
          <a:lstStyle/>
          <a:p>
            <a:r>
              <a:rPr lang="en-US" dirty="0"/>
              <a:t>Redux-Saga utilizes a new ES6 feature called generators. </a:t>
            </a:r>
          </a:p>
          <a:p>
            <a:r>
              <a:rPr lang="en-US" dirty="0"/>
              <a:t>Generators are functions which can be exited and later re-entered.</a:t>
            </a:r>
          </a:p>
          <a:p>
            <a:r>
              <a:rPr lang="en-US" dirty="0"/>
              <a:t>Calling a generator function, marked by the asterisk to the right of the function keyword, will return an iterator.</a:t>
            </a:r>
          </a:p>
          <a:p>
            <a:r>
              <a:rPr lang="en-US" dirty="0"/>
              <a:t>When the iterator’s next method is invoked, the generator function’s body is executed up until the first yield (e.g., line 2 above). </a:t>
            </a:r>
          </a:p>
          <a:p>
            <a:r>
              <a:rPr lang="en-US" dirty="0"/>
              <a:t>The iterator’s next method returns an object with a value property containing the yielded value and a done </a:t>
            </a:r>
            <a:r>
              <a:rPr lang="en-US" dirty="0" err="1"/>
              <a:t>boolean</a:t>
            </a:r>
            <a:r>
              <a:rPr lang="en-US" dirty="0"/>
              <a:t> property, which indicates whether the generator has yielded its last value.</a:t>
            </a:r>
            <a:endParaRPr lang="en-IN" dirty="0"/>
          </a:p>
        </p:txBody>
      </p:sp>
      <p:pic>
        <p:nvPicPr>
          <p:cNvPr id="4" name="Picture 3">
            <a:extLst>
              <a:ext uri="{FF2B5EF4-FFF2-40B4-BE49-F238E27FC236}">
                <a16:creationId xmlns:a16="http://schemas.microsoft.com/office/drawing/2014/main" id="{CF918799-BD67-47F0-8ED6-75B6524A8CD6}"/>
              </a:ext>
            </a:extLst>
          </p:cNvPr>
          <p:cNvPicPr>
            <a:picLocks noChangeAspect="1"/>
          </p:cNvPicPr>
          <p:nvPr/>
        </p:nvPicPr>
        <p:blipFill>
          <a:blip r:embed="rId2"/>
          <a:stretch>
            <a:fillRect/>
          </a:stretch>
        </p:blipFill>
        <p:spPr>
          <a:xfrm>
            <a:off x="7355368" y="2404826"/>
            <a:ext cx="3827158" cy="3479235"/>
          </a:xfrm>
          <a:prstGeom prst="rect">
            <a:avLst/>
          </a:prstGeom>
        </p:spPr>
      </p:pic>
    </p:spTree>
    <p:extLst>
      <p:ext uri="{BB962C8B-B14F-4D97-AF65-F5344CB8AC3E}">
        <p14:creationId xmlns:p14="http://schemas.microsoft.com/office/powerpoint/2010/main" val="7966501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0FB82-C82D-4881-855F-36188BCF1F89}"/>
              </a:ext>
            </a:extLst>
          </p:cNvPr>
          <p:cNvSpPr>
            <a:spLocks noGrp="1"/>
          </p:cNvSpPr>
          <p:nvPr>
            <p:ph type="title"/>
          </p:nvPr>
        </p:nvSpPr>
        <p:spPr/>
        <p:txBody>
          <a:bodyPr/>
          <a:lstStyle/>
          <a:p>
            <a:r>
              <a:rPr lang="en-IN" dirty="0"/>
              <a:t>Redux Saga</a:t>
            </a:r>
          </a:p>
        </p:txBody>
      </p:sp>
      <p:sp>
        <p:nvSpPr>
          <p:cNvPr id="3" name="Content Placeholder 2">
            <a:extLst>
              <a:ext uri="{FF2B5EF4-FFF2-40B4-BE49-F238E27FC236}">
                <a16:creationId xmlns:a16="http://schemas.microsoft.com/office/drawing/2014/main" id="{57448C3B-14F9-4C97-ADF6-BA90378F3054}"/>
              </a:ext>
            </a:extLst>
          </p:cNvPr>
          <p:cNvSpPr>
            <a:spLocks noGrp="1"/>
          </p:cNvSpPr>
          <p:nvPr>
            <p:ph idx="1"/>
          </p:nvPr>
        </p:nvSpPr>
        <p:spPr/>
        <p:txBody>
          <a:bodyPr>
            <a:normAutofit lnSpcReduction="10000"/>
          </a:bodyPr>
          <a:lstStyle/>
          <a:p>
            <a:r>
              <a:rPr lang="en-US" b="1" dirty="0"/>
              <a:t>When to use Redux Saga?</a:t>
            </a:r>
          </a:p>
          <a:p>
            <a:pPr lvl="1"/>
            <a:r>
              <a:rPr lang="en-US" dirty="0"/>
              <a:t>In an application using </a:t>
            </a:r>
            <a:r>
              <a:rPr lang="en-US" dirty="0">
                <a:hlinkClick r:id="rId2"/>
              </a:rPr>
              <a:t>Redux</a:t>
            </a:r>
            <a:r>
              <a:rPr lang="en-US" dirty="0"/>
              <a:t>, when you fire an action something changes in the state of the app.</a:t>
            </a:r>
          </a:p>
          <a:p>
            <a:pPr lvl="1"/>
            <a:r>
              <a:rPr lang="en-US" dirty="0"/>
              <a:t>As this happens, you might need to do something that derives from this state change.</a:t>
            </a:r>
          </a:p>
          <a:p>
            <a:pPr lvl="2"/>
            <a:r>
              <a:rPr lang="en-US" dirty="0"/>
              <a:t>For example you might want to:</a:t>
            </a:r>
          </a:p>
          <a:p>
            <a:pPr lvl="3"/>
            <a:r>
              <a:rPr lang="en-US" dirty="0"/>
              <a:t>make a HTTP call to a server</a:t>
            </a:r>
          </a:p>
          <a:p>
            <a:pPr lvl="3"/>
            <a:r>
              <a:rPr lang="en-US" dirty="0"/>
              <a:t>send a WebSocket event</a:t>
            </a:r>
          </a:p>
          <a:p>
            <a:pPr lvl="3"/>
            <a:r>
              <a:rPr lang="en-US" dirty="0"/>
              <a:t>fetch some data from a </a:t>
            </a:r>
            <a:r>
              <a:rPr lang="en-US" dirty="0" err="1">
                <a:hlinkClick r:id="rId3"/>
              </a:rPr>
              <a:t>GraphQL</a:t>
            </a:r>
            <a:r>
              <a:rPr lang="en-US" dirty="0"/>
              <a:t> server</a:t>
            </a:r>
          </a:p>
          <a:p>
            <a:pPr lvl="3"/>
            <a:r>
              <a:rPr lang="en-US" dirty="0"/>
              <a:t>save something to the cache or browser local storage</a:t>
            </a:r>
          </a:p>
          <a:p>
            <a:pPr lvl="1"/>
            <a:r>
              <a:rPr lang="en-US" dirty="0"/>
              <a:t>Those are all things that don’t really relate to the app state, or are async, and you need to move them into a place different than your actions or reducers (while you technically </a:t>
            </a:r>
            <a:r>
              <a:rPr lang="en-US" i="1" dirty="0"/>
              <a:t>could</a:t>
            </a:r>
            <a:r>
              <a:rPr lang="en-US" dirty="0"/>
              <a:t>, it’s not a good way to have a clean codebase).</a:t>
            </a:r>
          </a:p>
          <a:p>
            <a:pPr lvl="1"/>
            <a:endParaRPr lang="en-US" b="1" dirty="0"/>
          </a:p>
          <a:p>
            <a:endParaRPr lang="en-IN" dirty="0"/>
          </a:p>
        </p:txBody>
      </p:sp>
    </p:spTree>
    <p:extLst>
      <p:ext uri="{BB962C8B-B14F-4D97-AF65-F5344CB8AC3E}">
        <p14:creationId xmlns:p14="http://schemas.microsoft.com/office/powerpoint/2010/main" val="641450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9A64F-7A0F-43AF-8221-D2CB4B3F21AC}"/>
              </a:ext>
            </a:extLst>
          </p:cNvPr>
          <p:cNvSpPr>
            <a:spLocks noGrp="1"/>
          </p:cNvSpPr>
          <p:nvPr>
            <p:ph type="title"/>
          </p:nvPr>
        </p:nvSpPr>
        <p:spPr/>
        <p:txBody>
          <a:bodyPr/>
          <a:lstStyle/>
          <a:p>
            <a:r>
              <a:rPr lang="en-IN" dirty="0"/>
              <a:t>Redux Saga</a:t>
            </a:r>
          </a:p>
        </p:txBody>
      </p:sp>
      <p:sp>
        <p:nvSpPr>
          <p:cNvPr id="3" name="Content Placeholder 2">
            <a:extLst>
              <a:ext uri="{FF2B5EF4-FFF2-40B4-BE49-F238E27FC236}">
                <a16:creationId xmlns:a16="http://schemas.microsoft.com/office/drawing/2014/main" id="{B7174C65-4CD9-4955-B9D7-ABCE53DAAA78}"/>
              </a:ext>
            </a:extLst>
          </p:cNvPr>
          <p:cNvSpPr>
            <a:spLocks noGrp="1"/>
          </p:cNvSpPr>
          <p:nvPr>
            <p:ph idx="1"/>
          </p:nvPr>
        </p:nvSpPr>
        <p:spPr/>
        <p:txBody>
          <a:bodyPr>
            <a:normAutofit lnSpcReduction="10000"/>
          </a:bodyPr>
          <a:lstStyle/>
          <a:p>
            <a:r>
              <a:rPr lang="en-US" dirty="0"/>
              <a:t>How it works</a:t>
            </a:r>
          </a:p>
          <a:p>
            <a:pPr lvl="1"/>
            <a:r>
              <a:rPr lang="en-US" dirty="0"/>
              <a:t>A </a:t>
            </a:r>
            <a:r>
              <a:rPr lang="en-US" b="1" dirty="0"/>
              <a:t>saga</a:t>
            </a:r>
            <a:r>
              <a:rPr lang="en-US" dirty="0"/>
              <a:t> is some “story” that reacts to an </a:t>
            </a:r>
            <a:r>
              <a:rPr lang="en-US" b="1" dirty="0"/>
              <a:t>effect</a:t>
            </a:r>
            <a:r>
              <a:rPr lang="en-US" dirty="0"/>
              <a:t> that your code is causing.</a:t>
            </a:r>
          </a:p>
          <a:p>
            <a:pPr lvl="1"/>
            <a:r>
              <a:rPr lang="en-US" dirty="0"/>
              <a:t>Create a </a:t>
            </a:r>
            <a:r>
              <a:rPr lang="en-US" b="1" dirty="0"/>
              <a:t>middleware</a:t>
            </a:r>
            <a:r>
              <a:rPr lang="en-US" dirty="0"/>
              <a:t> with a list of </a:t>
            </a:r>
            <a:r>
              <a:rPr lang="en-US" b="1" dirty="0"/>
              <a:t>sagas</a:t>
            </a:r>
            <a:r>
              <a:rPr lang="en-US" dirty="0"/>
              <a:t> to run, which can be one or more, and we connect this middleware to the Redux store.</a:t>
            </a:r>
          </a:p>
          <a:p>
            <a:pPr lvl="1"/>
            <a:r>
              <a:rPr lang="en-US" dirty="0"/>
              <a:t>The first step of saga functioning begins with the operation and execution of a promise. </a:t>
            </a:r>
          </a:p>
          <a:p>
            <a:pPr lvl="1"/>
            <a:r>
              <a:rPr lang="en-US" dirty="0"/>
              <a:t>After this cycle, the middleware suspends the saga until the time a promise is resolved.</a:t>
            </a:r>
          </a:p>
          <a:p>
            <a:pPr lvl="1"/>
            <a:r>
              <a:rPr lang="en-US" dirty="0"/>
              <a:t>After the latter step, the middleware restores the saga until the determination of the yield statement. </a:t>
            </a:r>
          </a:p>
          <a:p>
            <a:pPr lvl="1"/>
            <a:r>
              <a:rPr lang="en-US" dirty="0"/>
              <a:t>Thereafter, the saga is suspended again until the resolution of the promise. This circle continues.</a:t>
            </a:r>
          </a:p>
          <a:p>
            <a:pPr lvl="1"/>
            <a:endParaRPr lang="en-IN" dirty="0"/>
          </a:p>
        </p:txBody>
      </p:sp>
    </p:spTree>
    <p:extLst>
      <p:ext uri="{BB962C8B-B14F-4D97-AF65-F5344CB8AC3E}">
        <p14:creationId xmlns:p14="http://schemas.microsoft.com/office/powerpoint/2010/main" val="41391312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5268-AE78-470A-ADE4-E27FF9B62983}"/>
              </a:ext>
            </a:extLst>
          </p:cNvPr>
          <p:cNvSpPr>
            <a:spLocks noGrp="1"/>
          </p:cNvSpPr>
          <p:nvPr>
            <p:ph type="title"/>
          </p:nvPr>
        </p:nvSpPr>
        <p:spPr/>
        <p:txBody>
          <a:bodyPr/>
          <a:lstStyle/>
          <a:p>
            <a:r>
              <a:rPr lang="en-IN" dirty="0"/>
              <a:t>Redux Saga helper functions</a:t>
            </a:r>
          </a:p>
        </p:txBody>
      </p:sp>
      <p:sp>
        <p:nvSpPr>
          <p:cNvPr id="3" name="Content Placeholder 2">
            <a:extLst>
              <a:ext uri="{FF2B5EF4-FFF2-40B4-BE49-F238E27FC236}">
                <a16:creationId xmlns:a16="http://schemas.microsoft.com/office/drawing/2014/main" id="{870FCB46-C539-4DD5-AD1D-A792AC508AC9}"/>
              </a:ext>
            </a:extLst>
          </p:cNvPr>
          <p:cNvSpPr>
            <a:spLocks noGrp="1"/>
          </p:cNvSpPr>
          <p:nvPr>
            <p:ph idx="1"/>
          </p:nvPr>
        </p:nvSpPr>
        <p:spPr/>
        <p:txBody>
          <a:bodyPr>
            <a:normAutofit/>
          </a:bodyPr>
          <a:lstStyle/>
          <a:p>
            <a:r>
              <a:rPr lang="en-US" dirty="0"/>
              <a:t>Inside the saga code, you will generate effects using a few special helper functions provided by the redux-saga package. :</a:t>
            </a:r>
          </a:p>
          <a:p>
            <a:pPr lvl="1"/>
            <a:r>
              <a:rPr lang="en-US" dirty="0" err="1"/>
              <a:t>takeEvery</a:t>
            </a:r>
            <a:r>
              <a:rPr lang="en-US" dirty="0"/>
              <a:t>()</a:t>
            </a:r>
          </a:p>
          <a:p>
            <a:pPr lvl="1"/>
            <a:r>
              <a:rPr lang="en-US" dirty="0" err="1"/>
              <a:t>takeLatest</a:t>
            </a:r>
            <a:r>
              <a:rPr lang="en-US" dirty="0"/>
              <a:t>()</a:t>
            </a:r>
          </a:p>
          <a:p>
            <a:pPr lvl="1"/>
            <a:r>
              <a:rPr lang="en-US" dirty="0"/>
              <a:t>take()</a:t>
            </a:r>
          </a:p>
          <a:p>
            <a:pPr lvl="1"/>
            <a:r>
              <a:rPr lang="en-US" dirty="0"/>
              <a:t>call()</a:t>
            </a:r>
          </a:p>
          <a:p>
            <a:pPr lvl="1"/>
            <a:r>
              <a:rPr lang="en-US" dirty="0"/>
              <a:t>put()</a:t>
            </a:r>
          </a:p>
          <a:p>
            <a:r>
              <a:rPr lang="en-US" dirty="0"/>
              <a:t>When an effect is executed, the saga is paused until the effect is fulfilled.</a:t>
            </a:r>
            <a:endParaRPr lang="en-IN" dirty="0"/>
          </a:p>
        </p:txBody>
      </p:sp>
    </p:spTree>
    <p:extLst>
      <p:ext uri="{BB962C8B-B14F-4D97-AF65-F5344CB8AC3E}">
        <p14:creationId xmlns:p14="http://schemas.microsoft.com/office/powerpoint/2010/main" val="3775114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9D936-8E7D-40D0-8CBB-C3B4806B8655}"/>
              </a:ext>
            </a:extLst>
          </p:cNvPr>
          <p:cNvSpPr>
            <a:spLocks noGrp="1"/>
          </p:cNvSpPr>
          <p:nvPr>
            <p:ph type="title"/>
          </p:nvPr>
        </p:nvSpPr>
        <p:spPr/>
        <p:txBody>
          <a:bodyPr/>
          <a:lstStyle/>
          <a:p>
            <a:r>
              <a:rPr lang="en-IN" dirty="0"/>
              <a:t>Redux Saga helper functions</a:t>
            </a:r>
          </a:p>
        </p:txBody>
      </p:sp>
      <p:sp>
        <p:nvSpPr>
          <p:cNvPr id="3" name="Content Placeholder 2">
            <a:extLst>
              <a:ext uri="{FF2B5EF4-FFF2-40B4-BE49-F238E27FC236}">
                <a16:creationId xmlns:a16="http://schemas.microsoft.com/office/drawing/2014/main" id="{1BC26043-8242-4F32-8FCE-DADC7A687409}"/>
              </a:ext>
            </a:extLst>
          </p:cNvPr>
          <p:cNvSpPr>
            <a:spLocks noGrp="1"/>
          </p:cNvSpPr>
          <p:nvPr>
            <p:ph idx="1"/>
          </p:nvPr>
        </p:nvSpPr>
        <p:spPr>
          <a:xfrm>
            <a:off x="838200" y="1690688"/>
            <a:ext cx="5257800" cy="4500387"/>
          </a:xfrm>
        </p:spPr>
        <p:txBody>
          <a:bodyPr>
            <a:normAutofit/>
          </a:bodyPr>
          <a:lstStyle/>
          <a:p>
            <a:r>
              <a:rPr lang="en-IN" sz="2400" dirty="0" err="1"/>
              <a:t>takeEvery</a:t>
            </a:r>
            <a:r>
              <a:rPr lang="en-IN" sz="2400" dirty="0"/>
              <a:t>(): </a:t>
            </a:r>
            <a:r>
              <a:rPr lang="en-US" sz="2400" dirty="0"/>
              <a:t>Spawns a saga on each action dispatched to the Store that matches pattern</a:t>
            </a:r>
          </a:p>
          <a:p>
            <a:r>
              <a:rPr lang="en-US" sz="2400" dirty="0"/>
              <a:t>The </a:t>
            </a:r>
            <a:r>
              <a:rPr lang="en-US" sz="2400" dirty="0" err="1"/>
              <a:t>watchMessages</a:t>
            </a:r>
            <a:r>
              <a:rPr lang="en-US" sz="2400" dirty="0"/>
              <a:t> generator pauses until an ADD_MESSAGE action fires.</a:t>
            </a:r>
          </a:p>
          <a:p>
            <a:r>
              <a:rPr lang="en-US" sz="2400" dirty="0"/>
              <a:t>Every time it fires, it’s going to call the </a:t>
            </a:r>
            <a:r>
              <a:rPr lang="en-US" sz="2400" dirty="0" err="1"/>
              <a:t>postMessageToServer</a:t>
            </a:r>
            <a:r>
              <a:rPr lang="en-US" sz="2400" dirty="0"/>
              <a:t> function, infinitely, and concurrently.</a:t>
            </a:r>
          </a:p>
          <a:p>
            <a:r>
              <a:rPr lang="en-US" sz="2400" dirty="0"/>
              <a:t> There is no need for </a:t>
            </a:r>
            <a:r>
              <a:rPr lang="en-US" sz="2400" dirty="0" err="1"/>
              <a:t>postMessageToServer</a:t>
            </a:r>
            <a:r>
              <a:rPr lang="en-US" sz="2400" dirty="0"/>
              <a:t> to terminate its execution before a new once can run</a:t>
            </a:r>
            <a:endParaRPr lang="en-IN" sz="2400" dirty="0"/>
          </a:p>
        </p:txBody>
      </p:sp>
      <p:pic>
        <p:nvPicPr>
          <p:cNvPr id="5" name="Picture 4">
            <a:extLst>
              <a:ext uri="{FF2B5EF4-FFF2-40B4-BE49-F238E27FC236}">
                <a16:creationId xmlns:a16="http://schemas.microsoft.com/office/drawing/2014/main" id="{441E79FA-2963-4534-A370-6B525A630811}"/>
              </a:ext>
            </a:extLst>
          </p:cNvPr>
          <p:cNvPicPr>
            <a:picLocks noChangeAspect="1"/>
          </p:cNvPicPr>
          <p:nvPr/>
        </p:nvPicPr>
        <p:blipFill>
          <a:blip r:embed="rId2"/>
          <a:stretch>
            <a:fillRect/>
          </a:stretch>
        </p:blipFill>
        <p:spPr>
          <a:xfrm>
            <a:off x="6096000" y="1754285"/>
            <a:ext cx="5715798" cy="1409897"/>
          </a:xfrm>
          <a:prstGeom prst="rect">
            <a:avLst/>
          </a:prstGeom>
        </p:spPr>
      </p:pic>
    </p:spTree>
    <p:extLst>
      <p:ext uri="{BB962C8B-B14F-4D97-AF65-F5344CB8AC3E}">
        <p14:creationId xmlns:p14="http://schemas.microsoft.com/office/powerpoint/2010/main" val="1015948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6B6C-19C7-495E-AB78-9D3387B9D632}"/>
              </a:ext>
            </a:extLst>
          </p:cNvPr>
          <p:cNvSpPr>
            <a:spLocks noGrp="1"/>
          </p:cNvSpPr>
          <p:nvPr>
            <p:ph type="title"/>
          </p:nvPr>
        </p:nvSpPr>
        <p:spPr/>
        <p:txBody>
          <a:bodyPr/>
          <a:lstStyle/>
          <a:p>
            <a:r>
              <a:rPr lang="en-IN" dirty="0"/>
              <a:t>Redux Saga helper functions</a:t>
            </a:r>
          </a:p>
        </p:txBody>
      </p:sp>
      <p:sp>
        <p:nvSpPr>
          <p:cNvPr id="3" name="Content Placeholder 2">
            <a:extLst>
              <a:ext uri="{FF2B5EF4-FFF2-40B4-BE49-F238E27FC236}">
                <a16:creationId xmlns:a16="http://schemas.microsoft.com/office/drawing/2014/main" id="{D99BFE5E-6C14-4A7C-B458-C8C17A98EB45}"/>
              </a:ext>
            </a:extLst>
          </p:cNvPr>
          <p:cNvSpPr>
            <a:spLocks noGrp="1"/>
          </p:cNvSpPr>
          <p:nvPr>
            <p:ph idx="1"/>
          </p:nvPr>
        </p:nvSpPr>
        <p:spPr/>
        <p:txBody>
          <a:bodyPr>
            <a:normAutofit/>
          </a:bodyPr>
          <a:lstStyle/>
          <a:p>
            <a:r>
              <a:rPr lang="en-US" dirty="0" err="1"/>
              <a:t>takeLatest</a:t>
            </a:r>
            <a:r>
              <a:rPr lang="en-US" dirty="0"/>
              <a:t>()</a:t>
            </a:r>
          </a:p>
          <a:p>
            <a:pPr lvl="1"/>
            <a:r>
              <a:rPr lang="en-US" dirty="0"/>
              <a:t>similar to </a:t>
            </a:r>
            <a:r>
              <a:rPr lang="en-US" dirty="0" err="1"/>
              <a:t>takeEvery</a:t>
            </a:r>
            <a:r>
              <a:rPr lang="en-US" dirty="0"/>
              <a:t>() but only allows one function handler to run at a time, avoiding concurrency. If another action is fired when the handler is still running, it will cancel it, and run again with the latest data available.</a:t>
            </a:r>
          </a:p>
          <a:p>
            <a:r>
              <a:rPr lang="en-US" dirty="0"/>
              <a:t>put()</a:t>
            </a:r>
          </a:p>
          <a:p>
            <a:pPr lvl="1"/>
            <a:r>
              <a:rPr lang="en-US" dirty="0"/>
              <a:t>Dispatches an action to the Redux store. Instead of passing in the Redux store or the dispatch action to the saga, you can just use put()</a:t>
            </a:r>
            <a:endParaRPr lang="en-IN" dirty="0"/>
          </a:p>
        </p:txBody>
      </p:sp>
      <p:pic>
        <p:nvPicPr>
          <p:cNvPr id="4" name="Picture 3">
            <a:extLst>
              <a:ext uri="{FF2B5EF4-FFF2-40B4-BE49-F238E27FC236}">
                <a16:creationId xmlns:a16="http://schemas.microsoft.com/office/drawing/2014/main" id="{053FB3E9-0B89-4E4A-B203-89C36E2E56B9}"/>
              </a:ext>
            </a:extLst>
          </p:cNvPr>
          <p:cNvPicPr>
            <a:picLocks noChangeAspect="1"/>
          </p:cNvPicPr>
          <p:nvPr/>
        </p:nvPicPr>
        <p:blipFill>
          <a:blip r:embed="rId2"/>
          <a:stretch>
            <a:fillRect/>
          </a:stretch>
        </p:blipFill>
        <p:spPr>
          <a:xfrm>
            <a:off x="1655925" y="4728944"/>
            <a:ext cx="7133654" cy="757456"/>
          </a:xfrm>
          <a:prstGeom prst="rect">
            <a:avLst/>
          </a:prstGeom>
        </p:spPr>
      </p:pic>
    </p:spTree>
    <p:extLst>
      <p:ext uri="{BB962C8B-B14F-4D97-AF65-F5344CB8AC3E}">
        <p14:creationId xmlns:p14="http://schemas.microsoft.com/office/powerpoint/2010/main" val="11774040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32B9A-05BD-4D1F-B97E-91C1EEF9B443}"/>
              </a:ext>
            </a:extLst>
          </p:cNvPr>
          <p:cNvSpPr>
            <a:spLocks noGrp="1"/>
          </p:cNvSpPr>
          <p:nvPr>
            <p:ph type="title"/>
          </p:nvPr>
        </p:nvSpPr>
        <p:spPr/>
        <p:txBody>
          <a:bodyPr/>
          <a:lstStyle/>
          <a:p>
            <a:r>
              <a:rPr lang="en-IN" dirty="0"/>
              <a:t>Redux Saga helper functions</a:t>
            </a:r>
          </a:p>
        </p:txBody>
      </p:sp>
      <p:sp>
        <p:nvSpPr>
          <p:cNvPr id="3" name="Content Placeholder 2">
            <a:extLst>
              <a:ext uri="{FF2B5EF4-FFF2-40B4-BE49-F238E27FC236}">
                <a16:creationId xmlns:a16="http://schemas.microsoft.com/office/drawing/2014/main" id="{0C7BBC42-3B0A-4B02-8744-3B5DFDF5C6D6}"/>
              </a:ext>
            </a:extLst>
          </p:cNvPr>
          <p:cNvSpPr>
            <a:spLocks noGrp="1"/>
          </p:cNvSpPr>
          <p:nvPr>
            <p:ph idx="1"/>
          </p:nvPr>
        </p:nvSpPr>
        <p:spPr/>
        <p:txBody>
          <a:bodyPr>
            <a:normAutofit/>
          </a:bodyPr>
          <a:lstStyle/>
          <a:p>
            <a:r>
              <a:rPr lang="en-US" dirty="0"/>
              <a:t>call()</a:t>
            </a:r>
          </a:p>
          <a:p>
            <a:pPr lvl="1"/>
            <a:r>
              <a:rPr lang="en-US" dirty="0"/>
              <a:t>When you want to call some function in a saga, you can do so by using a yielded plain function call that returns a promise:</a:t>
            </a:r>
          </a:p>
          <a:p>
            <a:pPr lvl="1"/>
            <a:endParaRPr lang="en-US" dirty="0"/>
          </a:p>
          <a:p>
            <a:pPr lvl="1"/>
            <a:r>
              <a:rPr lang="en-US" dirty="0"/>
              <a:t>call(delay, 1000)</a:t>
            </a:r>
          </a:p>
          <a:p>
            <a:pPr lvl="2"/>
            <a:r>
              <a:rPr lang="en-US" dirty="0"/>
              <a:t>Returns { CALL: {</a:t>
            </a:r>
            <a:r>
              <a:rPr lang="en-US" dirty="0" err="1"/>
              <a:t>fn</a:t>
            </a:r>
            <a:r>
              <a:rPr lang="en-US" dirty="0"/>
              <a:t>: delay, </a:t>
            </a:r>
            <a:r>
              <a:rPr lang="en-US" dirty="0" err="1"/>
              <a:t>args</a:t>
            </a:r>
            <a:r>
              <a:rPr lang="en-US" dirty="0"/>
              <a:t>: [1000]}}</a:t>
            </a:r>
          </a:p>
          <a:p>
            <a:pPr lvl="1"/>
            <a:r>
              <a:rPr lang="en-US" dirty="0"/>
              <a:t>Call(fetch, path)</a:t>
            </a:r>
          </a:p>
          <a:p>
            <a:pPr lvl="2"/>
            <a:r>
              <a:rPr lang="en-US" dirty="0"/>
              <a:t>Returns {CALL : {</a:t>
            </a:r>
            <a:r>
              <a:rPr lang="en-US" dirty="0" err="1"/>
              <a:t>fn</a:t>
            </a:r>
            <a:r>
              <a:rPr lang="en-US" dirty="0"/>
              <a:t>: fetch, </a:t>
            </a:r>
            <a:r>
              <a:rPr lang="en-US" dirty="0" err="1"/>
              <a:t>args</a:t>
            </a:r>
            <a:r>
              <a:rPr lang="en-US" dirty="0"/>
              <a:t>: [path]}}</a:t>
            </a:r>
          </a:p>
        </p:txBody>
      </p:sp>
    </p:spTree>
    <p:extLst>
      <p:ext uri="{BB962C8B-B14F-4D97-AF65-F5344CB8AC3E}">
        <p14:creationId xmlns:p14="http://schemas.microsoft.com/office/powerpoint/2010/main" val="3112723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E086-31F6-48E3-BB64-563E74D08BF7}"/>
              </a:ext>
            </a:extLst>
          </p:cNvPr>
          <p:cNvSpPr>
            <a:spLocks noGrp="1"/>
          </p:cNvSpPr>
          <p:nvPr>
            <p:ph type="title"/>
          </p:nvPr>
        </p:nvSpPr>
        <p:spPr/>
        <p:txBody>
          <a:bodyPr/>
          <a:lstStyle/>
          <a:p>
            <a:r>
              <a:rPr lang="en-IN" b="1" dirty="0"/>
              <a:t>Flux pattern</a:t>
            </a:r>
            <a:endParaRPr lang="en-IN" dirty="0"/>
          </a:p>
        </p:txBody>
      </p:sp>
      <p:sp>
        <p:nvSpPr>
          <p:cNvPr id="3" name="Content Placeholder 2">
            <a:extLst>
              <a:ext uri="{FF2B5EF4-FFF2-40B4-BE49-F238E27FC236}">
                <a16:creationId xmlns:a16="http://schemas.microsoft.com/office/drawing/2014/main" id="{E4797842-6BAB-41DC-8C90-FD16FEC7B1FE}"/>
              </a:ext>
            </a:extLst>
          </p:cNvPr>
          <p:cNvSpPr>
            <a:spLocks noGrp="1"/>
          </p:cNvSpPr>
          <p:nvPr>
            <p:ph idx="1"/>
          </p:nvPr>
        </p:nvSpPr>
        <p:spPr>
          <a:xfrm>
            <a:off x="838200" y="1690688"/>
            <a:ext cx="6116273" cy="4486275"/>
          </a:xfrm>
        </p:spPr>
        <p:txBody>
          <a:bodyPr>
            <a:normAutofit/>
          </a:bodyPr>
          <a:lstStyle/>
          <a:p>
            <a:r>
              <a:rPr lang="en-US" dirty="0"/>
              <a:t>There was also a cycle going on for the team at Facebook. </a:t>
            </a:r>
          </a:p>
          <a:p>
            <a:pPr lvl="1"/>
            <a:r>
              <a:rPr lang="en-US" dirty="0"/>
              <a:t>They would fix this bug and everything would be fine for a while and then the bug would be back. </a:t>
            </a:r>
          </a:p>
          <a:p>
            <a:pPr lvl="1"/>
            <a:r>
              <a:rPr lang="en-US" dirty="0"/>
              <a:t>It would go back-and-forth between being resolved and being an issue again.</a:t>
            </a:r>
          </a:p>
          <a:p>
            <a:r>
              <a:rPr lang="en-US" dirty="0"/>
              <a:t>So Facebook wanted to make the system predictable so they could ensure that this problem wouldn’t keep resurfacing.</a:t>
            </a:r>
            <a:endParaRPr lang="en-IN" dirty="0"/>
          </a:p>
        </p:txBody>
      </p:sp>
      <p:pic>
        <p:nvPicPr>
          <p:cNvPr id="2050" name="Picture 2">
            <a:extLst>
              <a:ext uri="{FF2B5EF4-FFF2-40B4-BE49-F238E27FC236}">
                <a16:creationId xmlns:a16="http://schemas.microsoft.com/office/drawing/2014/main" id="{26E0D323-1180-4E1F-8DDE-72B117CC1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4473" y="1861563"/>
            <a:ext cx="4030841" cy="2064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4261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9B3F6-DEAF-4857-8D96-6011E945CC3E}"/>
              </a:ext>
            </a:extLst>
          </p:cNvPr>
          <p:cNvSpPr>
            <a:spLocks noGrp="1"/>
          </p:cNvSpPr>
          <p:nvPr>
            <p:ph type="title"/>
          </p:nvPr>
        </p:nvSpPr>
        <p:spPr/>
        <p:txBody>
          <a:bodyPr/>
          <a:lstStyle/>
          <a:p>
            <a:r>
              <a:rPr lang="en-IN" dirty="0"/>
              <a:t>Redux Saga helper functions</a:t>
            </a:r>
          </a:p>
        </p:txBody>
      </p:sp>
      <p:sp>
        <p:nvSpPr>
          <p:cNvPr id="3" name="Content Placeholder 2">
            <a:extLst>
              <a:ext uri="{FF2B5EF4-FFF2-40B4-BE49-F238E27FC236}">
                <a16:creationId xmlns:a16="http://schemas.microsoft.com/office/drawing/2014/main" id="{45FF2341-6E1E-44E9-AC04-8FEC912ADFA4}"/>
              </a:ext>
            </a:extLst>
          </p:cNvPr>
          <p:cNvSpPr>
            <a:spLocks noGrp="1"/>
          </p:cNvSpPr>
          <p:nvPr>
            <p:ph idx="1"/>
          </p:nvPr>
        </p:nvSpPr>
        <p:spPr/>
        <p:txBody>
          <a:bodyPr>
            <a:normAutofit fontScale="92500" lnSpcReduction="20000"/>
          </a:bodyPr>
          <a:lstStyle/>
          <a:p>
            <a:r>
              <a:rPr lang="en-IN" b="1" dirty="0"/>
              <a:t>Running effects in parallel</a:t>
            </a:r>
          </a:p>
          <a:p>
            <a:pPr lvl="1"/>
            <a:r>
              <a:rPr lang="en-IN" dirty="0"/>
              <a:t>all()</a:t>
            </a:r>
            <a:r>
              <a:rPr lang="en-US" dirty="0"/>
              <a:t>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all() won’t be resolved until both call() return</a:t>
            </a:r>
            <a:endParaRPr lang="en-IN" dirty="0"/>
          </a:p>
          <a:p>
            <a:pPr lvl="1"/>
            <a:endParaRPr lang="en-IN" dirty="0"/>
          </a:p>
          <a:p>
            <a:pPr lvl="1"/>
            <a:endParaRPr lang="en-IN" dirty="0"/>
          </a:p>
          <a:p>
            <a:pPr lvl="1"/>
            <a:endParaRPr lang="en-IN" dirty="0"/>
          </a:p>
          <a:p>
            <a:pPr lvl="1"/>
            <a:endParaRPr lang="en-IN" dirty="0"/>
          </a:p>
          <a:p>
            <a:pPr lvl="1"/>
            <a:endParaRPr lang="en-IN" dirty="0"/>
          </a:p>
          <a:p>
            <a:pPr lvl="1"/>
            <a:endParaRPr lang="en-IN" dirty="0"/>
          </a:p>
          <a:p>
            <a:pPr lvl="1"/>
            <a:endParaRPr lang="en-IN" dirty="0"/>
          </a:p>
          <a:p>
            <a:pPr lvl="1"/>
            <a:endParaRPr lang="en-IN" dirty="0"/>
          </a:p>
          <a:p>
            <a:pPr lvl="1"/>
            <a:endParaRPr lang="en-IN" dirty="0"/>
          </a:p>
          <a:p>
            <a:pPr lvl="1"/>
            <a:endParaRPr lang="en-IN" dirty="0"/>
          </a:p>
          <a:p>
            <a:pPr lvl="1"/>
            <a:endParaRPr lang="en-IN" dirty="0"/>
          </a:p>
        </p:txBody>
      </p:sp>
      <p:pic>
        <p:nvPicPr>
          <p:cNvPr id="5" name="Picture 4">
            <a:extLst>
              <a:ext uri="{FF2B5EF4-FFF2-40B4-BE49-F238E27FC236}">
                <a16:creationId xmlns:a16="http://schemas.microsoft.com/office/drawing/2014/main" id="{B83C33FF-23DC-44BD-B167-ADB171B91227}"/>
              </a:ext>
            </a:extLst>
          </p:cNvPr>
          <p:cNvPicPr>
            <a:picLocks noChangeAspect="1"/>
          </p:cNvPicPr>
          <p:nvPr/>
        </p:nvPicPr>
        <p:blipFill>
          <a:blip r:embed="rId2"/>
          <a:stretch>
            <a:fillRect/>
          </a:stretch>
        </p:blipFill>
        <p:spPr>
          <a:xfrm>
            <a:off x="1357634" y="2437853"/>
            <a:ext cx="6786488" cy="3266661"/>
          </a:xfrm>
          <a:prstGeom prst="rect">
            <a:avLst/>
          </a:prstGeom>
        </p:spPr>
      </p:pic>
    </p:spTree>
    <p:extLst>
      <p:ext uri="{BB962C8B-B14F-4D97-AF65-F5344CB8AC3E}">
        <p14:creationId xmlns:p14="http://schemas.microsoft.com/office/powerpoint/2010/main" val="11509538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AB47A-ECCC-4D1F-9C6D-C4EAE33F0B15}"/>
              </a:ext>
            </a:extLst>
          </p:cNvPr>
          <p:cNvSpPr>
            <a:spLocks noGrp="1"/>
          </p:cNvSpPr>
          <p:nvPr>
            <p:ph type="title"/>
          </p:nvPr>
        </p:nvSpPr>
        <p:spPr/>
        <p:txBody>
          <a:bodyPr/>
          <a:lstStyle/>
          <a:p>
            <a:r>
              <a:rPr lang="en-IN" dirty="0"/>
              <a:t>Redux Saga helper functions</a:t>
            </a:r>
          </a:p>
        </p:txBody>
      </p:sp>
      <p:sp>
        <p:nvSpPr>
          <p:cNvPr id="3" name="Content Placeholder 2">
            <a:extLst>
              <a:ext uri="{FF2B5EF4-FFF2-40B4-BE49-F238E27FC236}">
                <a16:creationId xmlns:a16="http://schemas.microsoft.com/office/drawing/2014/main" id="{1B7F2A72-8289-4CB3-9531-AD457F2FCCE4}"/>
              </a:ext>
            </a:extLst>
          </p:cNvPr>
          <p:cNvSpPr>
            <a:spLocks noGrp="1"/>
          </p:cNvSpPr>
          <p:nvPr>
            <p:ph idx="1"/>
          </p:nvPr>
        </p:nvSpPr>
        <p:spPr/>
        <p:txBody>
          <a:bodyPr/>
          <a:lstStyle/>
          <a:p>
            <a:r>
              <a:rPr lang="en-IN" b="1" dirty="0"/>
              <a:t>Running effects in parallel</a:t>
            </a:r>
          </a:p>
          <a:p>
            <a:pPr lvl="1"/>
            <a:r>
              <a:rPr lang="en-IN" b="1" dirty="0"/>
              <a:t>race( )</a:t>
            </a:r>
          </a:p>
          <a:p>
            <a:pPr lvl="2"/>
            <a:r>
              <a:rPr lang="en-US" dirty="0"/>
              <a:t>It’s a race to see which one finishes first, and then we forget about the other participants.</a:t>
            </a:r>
            <a:endParaRPr lang="en-IN" b="1" dirty="0"/>
          </a:p>
          <a:p>
            <a:pPr lvl="1"/>
            <a:r>
              <a:rPr lang="en-US" dirty="0"/>
              <a:t>It’s typically used to cancel a background task that runs forever until something occurs:</a:t>
            </a:r>
          </a:p>
          <a:p>
            <a:pPr lvl="1"/>
            <a:endParaRPr lang="en-IN" dirty="0"/>
          </a:p>
        </p:txBody>
      </p:sp>
      <p:pic>
        <p:nvPicPr>
          <p:cNvPr id="4" name="Picture 3">
            <a:extLst>
              <a:ext uri="{FF2B5EF4-FFF2-40B4-BE49-F238E27FC236}">
                <a16:creationId xmlns:a16="http://schemas.microsoft.com/office/drawing/2014/main" id="{1B449025-5F96-453D-AF67-5C2AA35558E5}"/>
              </a:ext>
            </a:extLst>
          </p:cNvPr>
          <p:cNvPicPr>
            <a:picLocks noChangeAspect="1"/>
          </p:cNvPicPr>
          <p:nvPr/>
        </p:nvPicPr>
        <p:blipFill>
          <a:blip r:embed="rId2"/>
          <a:stretch>
            <a:fillRect/>
          </a:stretch>
        </p:blipFill>
        <p:spPr>
          <a:xfrm>
            <a:off x="3124195" y="3691710"/>
            <a:ext cx="3829584" cy="2695951"/>
          </a:xfrm>
          <a:prstGeom prst="rect">
            <a:avLst/>
          </a:prstGeom>
        </p:spPr>
      </p:pic>
    </p:spTree>
    <p:extLst>
      <p:ext uri="{BB962C8B-B14F-4D97-AF65-F5344CB8AC3E}">
        <p14:creationId xmlns:p14="http://schemas.microsoft.com/office/powerpoint/2010/main" val="25915854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97B00-BE52-4429-9A49-BEF414494546}"/>
              </a:ext>
            </a:extLst>
          </p:cNvPr>
          <p:cNvSpPr>
            <a:spLocks noGrp="1"/>
          </p:cNvSpPr>
          <p:nvPr>
            <p:ph type="title"/>
          </p:nvPr>
        </p:nvSpPr>
        <p:spPr/>
        <p:txBody>
          <a:bodyPr/>
          <a:lstStyle/>
          <a:p>
            <a:r>
              <a:rPr lang="en-IN" dirty="0"/>
              <a:t>Redux-</a:t>
            </a:r>
            <a:r>
              <a:rPr lang="en-IN" dirty="0" err="1"/>
              <a:t>Thunk</a:t>
            </a:r>
            <a:r>
              <a:rPr lang="en-IN" dirty="0"/>
              <a:t> Vs Redux-Saga</a:t>
            </a:r>
          </a:p>
        </p:txBody>
      </p:sp>
      <p:sp>
        <p:nvSpPr>
          <p:cNvPr id="3" name="Content Placeholder 2">
            <a:extLst>
              <a:ext uri="{FF2B5EF4-FFF2-40B4-BE49-F238E27FC236}">
                <a16:creationId xmlns:a16="http://schemas.microsoft.com/office/drawing/2014/main" id="{C0DFC57F-FF0E-40DC-B19C-ABED92B550DB}"/>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6EE31D13-5378-41B0-B793-5DE253977887}"/>
              </a:ext>
            </a:extLst>
          </p:cNvPr>
          <p:cNvPicPr>
            <a:picLocks noChangeAspect="1"/>
          </p:cNvPicPr>
          <p:nvPr/>
        </p:nvPicPr>
        <p:blipFill>
          <a:blip r:embed="rId2"/>
          <a:stretch>
            <a:fillRect/>
          </a:stretch>
        </p:blipFill>
        <p:spPr>
          <a:xfrm>
            <a:off x="838200" y="1753863"/>
            <a:ext cx="4883092" cy="4410180"/>
          </a:xfrm>
          <a:prstGeom prst="rect">
            <a:avLst/>
          </a:prstGeom>
        </p:spPr>
      </p:pic>
      <p:pic>
        <p:nvPicPr>
          <p:cNvPr id="5" name="Picture 4">
            <a:extLst>
              <a:ext uri="{FF2B5EF4-FFF2-40B4-BE49-F238E27FC236}">
                <a16:creationId xmlns:a16="http://schemas.microsoft.com/office/drawing/2014/main" id="{C3A20E2A-62B2-42DF-A32E-164F955B3A4F}"/>
              </a:ext>
            </a:extLst>
          </p:cNvPr>
          <p:cNvPicPr>
            <a:picLocks noChangeAspect="1"/>
          </p:cNvPicPr>
          <p:nvPr/>
        </p:nvPicPr>
        <p:blipFill>
          <a:blip r:embed="rId3"/>
          <a:stretch>
            <a:fillRect/>
          </a:stretch>
        </p:blipFill>
        <p:spPr>
          <a:xfrm>
            <a:off x="5721292" y="1825625"/>
            <a:ext cx="5543573" cy="3906285"/>
          </a:xfrm>
          <a:prstGeom prst="rect">
            <a:avLst/>
          </a:prstGeom>
        </p:spPr>
      </p:pic>
    </p:spTree>
    <p:extLst>
      <p:ext uri="{BB962C8B-B14F-4D97-AF65-F5344CB8AC3E}">
        <p14:creationId xmlns:p14="http://schemas.microsoft.com/office/powerpoint/2010/main" val="16844388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F7952-21B5-4978-A82D-6F3DA9B5E9CB}"/>
              </a:ext>
            </a:extLst>
          </p:cNvPr>
          <p:cNvSpPr>
            <a:spLocks noGrp="1"/>
          </p:cNvSpPr>
          <p:nvPr>
            <p:ph type="title"/>
          </p:nvPr>
        </p:nvSpPr>
        <p:spPr/>
        <p:txBody>
          <a:bodyPr/>
          <a:lstStyle/>
          <a:p>
            <a:r>
              <a:rPr lang="en-IN" b="1" dirty="0"/>
              <a:t>Higher-Order Component</a:t>
            </a:r>
            <a:endParaRPr lang="en-IN" dirty="0"/>
          </a:p>
        </p:txBody>
      </p:sp>
      <p:sp>
        <p:nvSpPr>
          <p:cNvPr id="3" name="Content Placeholder 2">
            <a:extLst>
              <a:ext uri="{FF2B5EF4-FFF2-40B4-BE49-F238E27FC236}">
                <a16:creationId xmlns:a16="http://schemas.microsoft.com/office/drawing/2014/main" id="{D28B4EED-C449-4801-97A2-AB111A1B27C6}"/>
              </a:ext>
            </a:extLst>
          </p:cNvPr>
          <p:cNvSpPr>
            <a:spLocks noGrp="1"/>
          </p:cNvSpPr>
          <p:nvPr>
            <p:ph idx="1"/>
          </p:nvPr>
        </p:nvSpPr>
        <p:spPr/>
        <p:txBody>
          <a:bodyPr/>
          <a:lstStyle/>
          <a:p>
            <a:r>
              <a:rPr lang="en-US" b="1" dirty="0"/>
              <a:t>Higher-order component</a:t>
            </a:r>
            <a:r>
              <a:rPr lang="en-US" dirty="0"/>
              <a:t> is a function that</a:t>
            </a:r>
            <a:r>
              <a:rPr lang="en-US" b="1" dirty="0"/>
              <a:t> takes (wraps) a component and returns a new component</a:t>
            </a:r>
          </a:p>
          <a:p>
            <a:r>
              <a:rPr lang="en-US" dirty="0"/>
              <a:t>They are a pattern that stems from </a:t>
            </a:r>
            <a:r>
              <a:rPr lang="en-US" dirty="0" err="1"/>
              <a:t>React’s</a:t>
            </a:r>
            <a:r>
              <a:rPr lang="en-US" dirty="0"/>
              <a:t> nature that privileges composition over inheritance</a:t>
            </a:r>
          </a:p>
          <a:p>
            <a:pPr lvl="1"/>
            <a:r>
              <a:rPr lang="en-IN" b="1" dirty="0"/>
              <a:t>Types of Higher-Order Components</a:t>
            </a:r>
          </a:p>
          <a:p>
            <a:pPr lvl="2"/>
            <a:r>
              <a:rPr lang="en-IN" b="1" dirty="0"/>
              <a:t>Props Proxy (</a:t>
            </a:r>
            <a:r>
              <a:rPr lang="en-IN" b="1" dirty="0" err="1"/>
              <a:t>ppHOC</a:t>
            </a:r>
            <a:r>
              <a:rPr lang="en-IN" b="1" dirty="0"/>
              <a:t>)</a:t>
            </a:r>
          </a:p>
          <a:p>
            <a:pPr lvl="2"/>
            <a:r>
              <a:rPr lang="en-IN" b="1" dirty="0"/>
              <a:t>Inheritance Inversion (</a:t>
            </a:r>
            <a:r>
              <a:rPr lang="en-IN" b="1" dirty="0" err="1"/>
              <a:t>iiHOC</a:t>
            </a:r>
            <a:r>
              <a:rPr lang="en-IN" b="1" dirty="0"/>
              <a:t>)</a:t>
            </a:r>
          </a:p>
          <a:p>
            <a:pPr lvl="2"/>
            <a:endParaRPr lang="en-IN" dirty="0"/>
          </a:p>
        </p:txBody>
      </p:sp>
    </p:spTree>
    <p:extLst>
      <p:ext uri="{BB962C8B-B14F-4D97-AF65-F5344CB8AC3E}">
        <p14:creationId xmlns:p14="http://schemas.microsoft.com/office/powerpoint/2010/main" val="26710836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4E47E-027C-4BBF-8258-BAE947171B40}"/>
              </a:ext>
            </a:extLst>
          </p:cNvPr>
          <p:cNvSpPr>
            <a:spLocks noGrp="1"/>
          </p:cNvSpPr>
          <p:nvPr>
            <p:ph type="title"/>
          </p:nvPr>
        </p:nvSpPr>
        <p:spPr/>
        <p:txBody>
          <a:bodyPr/>
          <a:lstStyle/>
          <a:p>
            <a:r>
              <a:rPr lang="en-IN" dirty="0"/>
              <a:t>HOC: </a:t>
            </a:r>
            <a:r>
              <a:rPr lang="en-IN" b="1" dirty="0"/>
              <a:t>Props Proxy (</a:t>
            </a:r>
            <a:r>
              <a:rPr lang="en-IN" b="1" dirty="0" err="1"/>
              <a:t>ppHOC</a:t>
            </a:r>
            <a:r>
              <a:rPr lang="en-IN" b="1" dirty="0"/>
              <a:t>)</a:t>
            </a:r>
            <a:endParaRPr lang="en-IN" dirty="0"/>
          </a:p>
        </p:txBody>
      </p:sp>
      <p:sp>
        <p:nvSpPr>
          <p:cNvPr id="3" name="Content Placeholder 2">
            <a:extLst>
              <a:ext uri="{FF2B5EF4-FFF2-40B4-BE49-F238E27FC236}">
                <a16:creationId xmlns:a16="http://schemas.microsoft.com/office/drawing/2014/main" id="{5C734D47-94C0-40F3-8F2E-56F59E343BDF}"/>
              </a:ext>
            </a:extLst>
          </p:cNvPr>
          <p:cNvSpPr>
            <a:spLocks noGrp="1"/>
          </p:cNvSpPr>
          <p:nvPr>
            <p:ph idx="1"/>
          </p:nvPr>
        </p:nvSpPr>
        <p:spPr/>
        <p:txBody>
          <a:bodyPr/>
          <a:lstStyle/>
          <a:p>
            <a:r>
              <a:rPr lang="en-US" dirty="0"/>
              <a:t>Props </a:t>
            </a:r>
            <a:r>
              <a:rPr lang="en-US" dirty="0" err="1"/>
              <a:t>Poxy</a:t>
            </a:r>
            <a:r>
              <a:rPr lang="en-US" dirty="0"/>
              <a:t> takes a Component as an argument and returns a new component.</a:t>
            </a:r>
          </a:p>
          <a:p>
            <a:pPr lvl="1" fontAlgn="base"/>
            <a:r>
              <a:rPr lang="en-US" dirty="0"/>
              <a:t>Props Proxy HOCs are useful to the following situations:</a:t>
            </a:r>
          </a:p>
          <a:p>
            <a:pPr lvl="2" fontAlgn="base"/>
            <a:r>
              <a:rPr lang="en-US" dirty="0"/>
              <a:t>Manipulating props</a:t>
            </a:r>
          </a:p>
          <a:p>
            <a:pPr lvl="2" fontAlgn="base"/>
            <a:r>
              <a:rPr lang="en-US" dirty="0"/>
              <a:t>Abstracting State</a:t>
            </a:r>
          </a:p>
          <a:p>
            <a:pPr lvl="2" fontAlgn="base"/>
            <a:r>
              <a:rPr lang="en-US" dirty="0"/>
              <a:t>Wrapping/Composing the </a:t>
            </a:r>
            <a:r>
              <a:rPr lang="en-US" dirty="0" err="1"/>
              <a:t>WrappedComponent</a:t>
            </a:r>
            <a:r>
              <a:rPr lang="en-US" dirty="0"/>
              <a:t> with other elements</a:t>
            </a:r>
          </a:p>
          <a:p>
            <a:pPr lvl="1"/>
            <a:endParaRPr lang="en-IN" dirty="0"/>
          </a:p>
        </p:txBody>
      </p:sp>
      <p:pic>
        <p:nvPicPr>
          <p:cNvPr id="4" name="Picture 3">
            <a:extLst>
              <a:ext uri="{FF2B5EF4-FFF2-40B4-BE49-F238E27FC236}">
                <a16:creationId xmlns:a16="http://schemas.microsoft.com/office/drawing/2014/main" id="{16494BC6-A78C-48F3-BD6F-94FBD0AA07A4}"/>
              </a:ext>
            </a:extLst>
          </p:cNvPr>
          <p:cNvPicPr>
            <a:picLocks noChangeAspect="1"/>
          </p:cNvPicPr>
          <p:nvPr/>
        </p:nvPicPr>
        <p:blipFill>
          <a:blip r:embed="rId2"/>
          <a:stretch>
            <a:fillRect/>
          </a:stretch>
        </p:blipFill>
        <p:spPr>
          <a:xfrm>
            <a:off x="1972150" y="4276588"/>
            <a:ext cx="6335009" cy="1962424"/>
          </a:xfrm>
          <a:prstGeom prst="rect">
            <a:avLst/>
          </a:prstGeom>
        </p:spPr>
      </p:pic>
    </p:spTree>
    <p:extLst>
      <p:ext uri="{BB962C8B-B14F-4D97-AF65-F5344CB8AC3E}">
        <p14:creationId xmlns:p14="http://schemas.microsoft.com/office/powerpoint/2010/main" val="1795427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B114A-F832-45AB-B290-CB77C0662096}"/>
              </a:ext>
            </a:extLst>
          </p:cNvPr>
          <p:cNvSpPr>
            <a:spLocks noGrp="1"/>
          </p:cNvSpPr>
          <p:nvPr>
            <p:ph type="title"/>
          </p:nvPr>
        </p:nvSpPr>
        <p:spPr/>
        <p:txBody>
          <a:bodyPr/>
          <a:lstStyle/>
          <a:p>
            <a:r>
              <a:rPr lang="en-IN" dirty="0"/>
              <a:t>HOC: </a:t>
            </a:r>
            <a:r>
              <a:rPr lang="en-IN" b="1" dirty="0"/>
              <a:t>Inheritance Inversion (</a:t>
            </a:r>
            <a:r>
              <a:rPr lang="en-IN" b="1" dirty="0" err="1"/>
              <a:t>iiHOC</a:t>
            </a:r>
            <a:r>
              <a:rPr lang="en-IN" b="1" dirty="0"/>
              <a:t>)</a:t>
            </a:r>
            <a:endParaRPr lang="en-IN" dirty="0"/>
          </a:p>
        </p:txBody>
      </p:sp>
      <p:sp>
        <p:nvSpPr>
          <p:cNvPr id="3" name="Content Placeholder 2">
            <a:extLst>
              <a:ext uri="{FF2B5EF4-FFF2-40B4-BE49-F238E27FC236}">
                <a16:creationId xmlns:a16="http://schemas.microsoft.com/office/drawing/2014/main" id="{48A478E4-212F-46DB-B140-FF57420AAF7D}"/>
              </a:ext>
            </a:extLst>
          </p:cNvPr>
          <p:cNvSpPr>
            <a:spLocks noGrp="1"/>
          </p:cNvSpPr>
          <p:nvPr>
            <p:ph idx="1"/>
          </p:nvPr>
        </p:nvSpPr>
        <p:spPr/>
        <p:txBody>
          <a:bodyPr/>
          <a:lstStyle/>
          <a:p>
            <a:pPr fontAlgn="base"/>
            <a:r>
              <a:rPr lang="en-US" dirty="0"/>
              <a:t>Inheritance Inversion gives the HOC access to the </a:t>
            </a:r>
            <a:r>
              <a:rPr lang="en-US" dirty="0" err="1"/>
              <a:t>WrappedComponent</a:t>
            </a:r>
            <a:r>
              <a:rPr lang="en-US" dirty="0"/>
              <a:t> instance, which means you can use the state, props, component lifecycle and </a:t>
            </a:r>
            <a:r>
              <a:rPr lang="en-US" b="1" dirty="0"/>
              <a:t>even the render method</a:t>
            </a:r>
            <a:r>
              <a:rPr lang="en-US" dirty="0"/>
              <a:t>.</a:t>
            </a:r>
          </a:p>
          <a:p>
            <a:pPr fontAlgn="base"/>
            <a:r>
              <a:rPr lang="en-US" dirty="0"/>
              <a:t>Inversion Inheritance HOCs are useful for the following situations:</a:t>
            </a:r>
          </a:p>
          <a:p>
            <a:pPr lvl="1" fontAlgn="base"/>
            <a:r>
              <a:rPr lang="en-US" dirty="0"/>
              <a:t>Render High-jacking</a:t>
            </a:r>
          </a:p>
          <a:p>
            <a:pPr lvl="1" fontAlgn="base"/>
            <a:r>
              <a:rPr lang="en-US" dirty="0"/>
              <a:t>Manipulating state</a:t>
            </a:r>
          </a:p>
          <a:p>
            <a:endParaRPr lang="en-IN" dirty="0"/>
          </a:p>
        </p:txBody>
      </p:sp>
      <p:pic>
        <p:nvPicPr>
          <p:cNvPr id="4" name="Picture 3">
            <a:extLst>
              <a:ext uri="{FF2B5EF4-FFF2-40B4-BE49-F238E27FC236}">
                <a16:creationId xmlns:a16="http://schemas.microsoft.com/office/drawing/2014/main" id="{327544FB-9BD6-4355-8CEB-1F6A82496B22}"/>
              </a:ext>
            </a:extLst>
          </p:cNvPr>
          <p:cNvPicPr>
            <a:picLocks noChangeAspect="1"/>
          </p:cNvPicPr>
          <p:nvPr/>
        </p:nvPicPr>
        <p:blipFill>
          <a:blip r:embed="rId2"/>
          <a:stretch>
            <a:fillRect/>
          </a:stretch>
        </p:blipFill>
        <p:spPr>
          <a:xfrm>
            <a:off x="5053963" y="3698670"/>
            <a:ext cx="5485960" cy="2140068"/>
          </a:xfrm>
          <a:prstGeom prst="rect">
            <a:avLst/>
          </a:prstGeom>
        </p:spPr>
      </p:pic>
    </p:spTree>
    <p:extLst>
      <p:ext uri="{BB962C8B-B14F-4D97-AF65-F5344CB8AC3E}">
        <p14:creationId xmlns:p14="http://schemas.microsoft.com/office/powerpoint/2010/main" val="30587637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BD53F-75A0-4540-ACE4-EBDB273343E4}"/>
              </a:ext>
            </a:extLst>
          </p:cNvPr>
          <p:cNvSpPr>
            <a:spLocks noGrp="1"/>
          </p:cNvSpPr>
          <p:nvPr>
            <p:ph type="title"/>
          </p:nvPr>
        </p:nvSpPr>
        <p:spPr/>
        <p:txBody>
          <a:bodyPr/>
          <a:lstStyle/>
          <a:p>
            <a:r>
              <a:rPr lang="en-IN" dirty="0"/>
              <a:t>HOC example</a:t>
            </a:r>
          </a:p>
        </p:txBody>
      </p:sp>
      <p:sp>
        <p:nvSpPr>
          <p:cNvPr id="3" name="Content Placeholder 2">
            <a:extLst>
              <a:ext uri="{FF2B5EF4-FFF2-40B4-BE49-F238E27FC236}">
                <a16:creationId xmlns:a16="http://schemas.microsoft.com/office/drawing/2014/main" id="{2C591DA6-3E14-449C-ACA3-14CBC9230E2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DC4DC64-CD14-4A5B-A384-ED25181CC5EF}"/>
              </a:ext>
            </a:extLst>
          </p:cNvPr>
          <p:cNvPicPr>
            <a:picLocks noChangeAspect="1"/>
          </p:cNvPicPr>
          <p:nvPr/>
        </p:nvPicPr>
        <p:blipFill>
          <a:blip r:embed="rId2"/>
          <a:stretch>
            <a:fillRect/>
          </a:stretch>
        </p:blipFill>
        <p:spPr>
          <a:xfrm>
            <a:off x="838200" y="1825625"/>
            <a:ext cx="4866314" cy="4436482"/>
          </a:xfrm>
          <a:prstGeom prst="rect">
            <a:avLst/>
          </a:prstGeom>
        </p:spPr>
      </p:pic>
      <p:pic>
        <p:nvPicPr>
          <p:cNvPr id="5" name="Picture 4">
            <a:extLst>
              <a:ext uri="{FF2B5EF4-FFF2-40B4-BE49-F238E27FC236}">
                <a16:creationId xmlns:a16="http://schemas.microsoft.com/office/drawing/2014/main" id="{50344753-6DFE-4E7A-A78E-5412B10911A0}"/>
              </a:ext>
            </a:extLst>
          </p:cNvPr>
          <p:cNvPicPr>
            <a:picLocks noChangeAspect="1"/>
          </p:cNvPicPr>
          <p:nvPr/>
        </p:nvPicPr>
        <p:blipFill>
          <a:blip r:embed="rId3"/>
          <a:stretch>
            <a:fillRect/>
          </a:stretch>
        </p:blipFill>
        <p:spPr>
          <a:xfrm>
            <a:off x="5979110" y="1825625"/>
            <a:ext cx="5374690" cy="3718228"/>
          </a:xfrm>
          <a:prstGeom prst="rect">
            <a:avLst/>
          </a:prstGeom>
        </p:spPr>
      </p:pic>
      <p:cxnSp>
        <p:nvCxnSpPr>
          <p:cNvPr id="8" name="Straight Connector 7">
            <a:extLst>
              <a:ext uri="{FF2B5EF4-FFF2-40B4-BE49-F238E27FC236}">
                <a16:creationId xmlns:a16="http://schemas.microsoft.com/office/drawing/2014/main" id="{29F815A9-B8CC-4424-8CB8-8B9B10E27F10}"/>
              </a:ext>
            </a:extLst>
          </p:cNvPr>
          <p:cNvCxnSpPr/>
          <p:nvPr/>
        </p:nvCxnSpPr>
        <p:spPr>
          <a:xfrm>
            <a:off x="3011648" y="3934437"/>
            <a:ext cx="12919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1AE8F51-71BE-411C-A942-B85F07CC8913}"/>
              </a:ext>
            </a:extLst>
          </p:cNvPr>
          <p:cNvCxnSpPr/>
          <p:nvPr/>
        </p:nvCxnSpPr>
        <p:spPr>
          <a:xfrm>
            <a:off x="8541391" y="2367093"/>
            <a:ext cx="12919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208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685EF-A636-4A76-9420-5FEED26AC37F}"/>
              </a:ext>
            </a:extLst>
          </p:cNvPr>
          <p:cNvSpPr>
            <a:spLocks noGrp="1"/>
          </p:cNvSpPr>
          <p:nvPr>
            <p:ph type="title"/>
          </p:nvPr>
        </p:nvSpPr>
        <p:spPr/>
        <p:txBody>
          <a:bodyPr/>
          <a:lstStyle/>
          <a:p>
            <a:r>
              <a:rPr lang="en-IN" dirty="0"/>
              <a:t>HOC: use case</a:t>
            </a:r>
          </a:p>
        </p:txBody>
      </p:sp>
      <p:sp>
        <p:nvSpPr>
          <p:cNvPr id="3" name="Content Placeholder 2">
            <a:extLst>
              <a:ext uri="{FF2B5EF4-FFF2-40B4-BE49-F238E27FC236}">
                <a16:creationId xmlns:a16="http://schemas.microsoft.com/office/drawing/2014/main" id="{5491F148-2F41-44CF-AE0C-81D1276A6ECA}"/>
              </a:ext>
            </a:extLst>
          </p:cNvPr>
          <p:cNvSpPr>
            <a:spLocks noGrp="1"/>
          </p:cNvSpPr>
          <p:nvPr>
            <p:ph idx="1"/>
          </p:nvPr>
        </p:nvSpPr>
        <p:spPr/>
        <p:txBody>
          <a:bodyPr/>
          <a:lstStyle/>
          <a:p>
            <a:r>
              <a:rPr lang="en-US" b="1" dirty="0"/>
              <a:t>You may have a good use-case for HOCs if:</a:t>
            </a:r>
            <a:endParaRPr lang="en-US" dirty="0"/>
          </a:p>
          <a:p>
            <a:pPr lvl="1"/>
            <a:r>
              <a:rPr lang="en-IN" dirty="0"/>
              <a:t>For cross-cutting concerns</a:t>
            </a:r>
            <a:endParaRPr lang="en-US" dirty="0"/>
          </a:p>
          <a:p>
            <a:pPr lvl="1"/>
            <a:r>
              <a:rPr lang="en-US" dirty="0"/>
              <a:t>The behavior is </a:t>
            </a:r>
            <a:r>
              <a:rPr lang="en-US" b="1" dirty="0"/>
              <a:t>not specific to any single component,</a:t>
            </a:r>
            <a:r>
              <a:rPr lang="en-US" dirty="0"/>
              <a:t> but rather </a:t>
            </a:r>
            <a:r>
              <a:rPr lang="en-US" b="1" dirty="0"/>
              <a:t>applies to many or all components in the app</a:t>
            </a:r>
            <a:endParaRPr lang="en-US" dirty="0"/>
          </a:p>
          <a:p>
            <a:pPr lvl="1"/>
            <a:r>
              <a:rPr lang="en-US" b="1" dirty="0"/>
              <a:t>Components can be used stand-alone</a:t>
            </a:r>
            <a:r>
              <a:rPr lang="en-US" dirty="0"/>
              <a:t> without the behavior from the HOC.</a:t>
            </a:r>
          </a:p>
          <a:p>
            <a:pPr lvl="1"/>
            <a:r>
              <a:rPr lang="en-US" b="1" dirty="0"/>
              <a:t>No custom logic needs to be added to a component being wrapped by the HOC</a:t>
            </a:r>
            <a:r>
              <a:rPr lang="en-US" dirty="0"/>
              <a:t>.</a:t>
            </a:r>
          </a:p>
          <a:p>
            <a:endParaRPr lang="en-IN" dirty="0"/>
          </a:p>
        </p:txBody>
      </p:sp>
    </p:spTree>
    <p:extLst>
      <p:ext uri="{BB962C8B-B14F-4D97-AF65-F5344CB8AC3E}">
        <p14:creationId xmlns:p14="http://schemas.microsoft.com/office/powerpoint/2010/main" val="5668640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76687-CD2B-40ED-9E7E-7F7C0FC5EC26}"/>
              </a:ext>
            </a:extLst>
          </p:cNvPr>
          <p:cNvSpPr>
            <a:spLocks noGrp="1"/>
          </p:cNvSpPr>
          <p:nvPr>
            <p:ph type="title"/>
          </p:nvPr>
        </p:nvSpPr>
        <p:spPr/>
        <p:txBody>
          <a:bodyPr/>
          <a:lstStyle/>
          <a:p>
            <a:r>
              <a:rPr lang="en-IN" b="1" dirty="0"/>
              <a:t>Props</a:t>
            </a:r>
            <a:endParaRPr lang="en-IN" dirty="0"/>
          </a:p>
        </p:txBody>
      </p:sp>
      <p:sp>
        <p:nvSpPr>
          <p:cNvPr id="3" name="Content Placeholder 2">
            <a:extLst>
              <a:ext uri="{FF2B5EF4-FFF2-40B4-BE49-F238E27FC236}">
                <a16:creationId xmlns:a16="http://schemas.microsoft.com/office/drawing/2014/main" id="{CF1E68E2-816A-4D81-8A82-FADD015BDF0C}"/>
              </a:ext>
            </a:extLst>
          </p:cNvPr>
          <p:cNvSpPr>
            <a:spLocks noGrp="1"/>
          </p:cNvSpPr>
          <p:nvPr>
            <p:ph idx="1"/>
          </p:nvPr>
        </p:nvSpPr>
        <p:spPr/>
        <p:txBody>
          <a:bodyPr/>
          <a:lstStyle/>
          <a:p>
            <a:r>
              <a:rPr lang="en-US" dirty="0"/>
              <a:t>In React the primary mechanism for communication between your components is through properties, or props, for short</a:t>
            </a:r>
          </a:p>
        </p:txBody>
      </p:sp>
      <p:pic>
        <p:nvPicPr>
          <p:cNvPr id="6" name="Picture 5">
            <a:extLst>
              <a:ext uri="{FF2B5EF4-FFF2-40B4-BE49-F238E27FC236}">
                <a16:creationId xmlns:a16="http://schemas.microsoft.com/office/drawing/2014/main" id="{49512718-4F60-4264-A28B-815967144221}"/>
              </a:ext>
            </a:extLst>
          </p:cNvPr>
          <p:cNvPicPr>
            <a:picLocks noChangeAspect="1"/>
          </p:cNvPicPr>
          <p:nvPr/>
        </p:nvPicPr>
        <p:blipFill>
          <a:blip r:embed="rId2"/>
          <a:stretch>
            <a:fillRect/>
          </a:stretch>
        </p:blipFill>
        <p:spPr>
          <a:xfrm>
            <a:off x="1242919" y="3030800"/>
            <a:ext cx="8007613" cy="2695211"/>
          </a:xfrm>
          <a:prstGeom prst="rect">
            <a:avLst/>
          </a:prstGeom>
        </p:spPr>
      </p:pic>
    </p:spTree>
    <p:extLst>
      <p:ext uri="{BB962C8B-B14F-4D97-AF65-F5344CB8AC3E}">
        <p14:creationId xmlns:p14="http://schemas.microsoft.com/office/powerpoint/2010/main" val="1577480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637B1-B7F0-4774-8034-188539F926CE}"/>
              </a:ext>
            </a:extLst>
          </p:cNvPr>
          <p:cNvSpPr>
            <a:spLocks noGrp="1"/>
          </p:cNvSpPr>
          <p:nvPr>
            <p:ph type="title"/>
          </p:nvPr>
        </p:nvSpPr>
        <p:spPr/>
        <p:txBody>
          <a:bodyPr/>
          <a:lstStyle/>
          <a:p>
            <a:r>
              <a:rPr lang="en-IN" b="1" dirty="0"/>
              <a:t>Context</a:t>
            </a:r>
            <a:endParaRPr lang="en-IN" dirty="0"/>
          </a:p>
        </p:txBody>
      </p:sp>
      <p:sp>
        <p:nvSpPr>
          <p:cNvPr id="3" name="Content Placeholder 2">
            <a:extLst>
              <a:ext uri="{FF2B5EF4-FFF2-40B4-BE49-F238E27FC236}">
                <a16:creationId xmlns:a16="http://schemas.microsoft.com/office/drawing/2014/main" id="{C5AFA69C-A145-4CCA-80A5-7E1742CCBB8E}"/>
              </a:ext>
            </a:extLst>
          </p:cNvPr>
          <p:cNvSpPr>
            <a:spLocks noGrp="1"/>
          </p:cNvSpPr>
          <p:nvPr>
            <p:ph idx="1"/>
          </p:nvPr>
        </p:nvSpPr>
        <p:spPr>
          <a:xfrm>
            <a:off x="838200" y="1825625"/>
            <a:ext cx="5624744" cy="4351338"/>
          </a:xfrm>
        </p:spPr>
        <p:txBody>
          <a:bodyPr>
            <a:normAutofit/>
          </a:bodyPr>
          <a:lstStyle/>
          <a:p>
            <a:r>
              <a:rPr lang="en-US" sz="2400" dirty="0"/>
              <a:t>Context is designed to share data that can be considered “global” for a tree of React components, such as the current authenticated user, theme, or preferred language</a:t>
            </a:r>
          </a:p>
          <a:p>
            <a:r>
              <a:rPr lang="en-US" sz="2400" dirty="0"/>
              <a:t>Context acts like a portal in your application in which components can make data available to other components further down the tree without being passed through explicitly as props</a:t>
            </a:r>
            <a:endParaRPr lang="en-IN" sz="2400" dirty="0"/>
          </a:p>
        </p:txBody>
      </p:sp>
      <p:pic>
        <p:nvPicPr>
          <p:cNvPr id="4" name="Picture 3">
            <a:extLst>
              <a:ext uri="{FF2B5EF4-FFF2-40B4-BE49-F238E27FC236}">
                <a16:creationId xmlns:a16="http://schemas.microsoft.com/office/drawing/2014/main" id="{A1E55A5C-BAEC-4C9E-BEA3-95E4172B232B}"/>
              </a:ext>
            </a:extLst>
          </p:cNvPr>
          <p:cNvPicPr>
            <a:picLocks noChangeAspect="1"/>
          </p:cNvPicPr>
          <p:nvPr/>
        </p:nvPicPr>
        <p:blipFill>
          <a:blip r:embed="rId2"/>
          <a:stretch>
            <a:fillRect/>
          </a:stretch>
        </p:blipFill>
        <p:spPr>
          <a:xfrm>
            <a:off x="6598097" y="1938455"/>
            <a:ext cx="5058284" cy="2526890"/>
          </a:xfrm>
          <a:prstGeom prst="rect">
            <a:avLst/>
          </a:prstGeom>
        </p:spPr>
      </p:pic>
    </p:spTree>
    <p:extLst>
      <p:ext uri="{BB962C8B-B14F-4D97-AF65-F5344CB8AC3E}">
        <p14:creationId xmlns:p14="http://schemas.microsoft.com/office/powerpoint/2010/main" val="3163575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FBEE-68EB-45D0-881B-9AD96C7ECC71}"/>
              </a:ext>
            </a:extLst>
          </p:cNvPr>
          <p:cNvSpPr>
            <a:spLocks noGrp="1"/>
          </p:cNvSpPr>
          <p:nvPr>
            <p:ph type="title"/>
          </p:nvPr>
        </p:nvSpPr>
        <p:spPr/>
        <p:txBody>
          <a:bodyPr/>
          <a:lstStyle/>
          <a:p>
            <a:r>
              <a:rPr lang="en-IN" b="1" dirty="0"/>
              <a:t>The underlying problem</a:t>
            </a:r>
            <a:endParaRPr lang="en-IN" dirty="0"/>
          </a:p>
        </p:txBody>
      </p:sp>
      <p:sp>
        <p:nvSpPr>
          <p:cNvPr id="3" name="Content Placeholder 2">
            <a:extLst>
              <a:ext uri="{FF2B5EF4-FFF2-40B4-BE49-F238E27FC236}">
                <a16:creationId xmlns:a16="http://schemas.microsoft.com/office/drawing/2014/main" id="{5935D982-21C9-4A8D-886A-D62BCA4F4F25}"/>
              </a:ext>
            </a:extLst>
          </p:cNvPr>
          <p:cNvSpPr>
            <a:spLocks noGrp="1"/>
          </p:cNvSpPr>
          <p:nvPr>
            <p:ph idx="1"/>
          </p:nvPr>
        </p:nvSpPr>
        <p:spPr>
          <a:xfrm>
            <a:off x="838200" y="1825625"/>
            <a:ext cx="7022284" cy="4214448"/>
          </a:xfrm>
        </p:spPr>
        <p:txBody>
          <a:bodyPr>
            <a:normAutofit/>
          </a:bodyPr>
          <a:lstStyle/>
          <a:p>
            <a:pPr algn="just"/>
            <a:r>
              <a:rPr lang="en-US" sz="2400" dirty="0"/>
              <a:t>The underlying problem that they identified was the way that the data flowed through the application.</a:t>
            </a:r>
          </a:p>
          <a:p>
            <a:pPr algn="just"/>
            <a:r>
              <a:rPr lang="en-US" sz="2400" dirty="0"/>
              <a:t>They had models which held the data and would pass data to the view layer to render the data.</a:t>
            </a:r>
          </a:p>
          <a:p>
            <a:pPr algn="just"/>
            <a:r>
              <a:rPr lang="en-US" sz="2400" dirty="0"/>
              <a:t>Because user interaction happened through the views, the views sometimes needed to update models based on user input. And sometimes models needed to update other models.</a:t>
            </a:r>
          </a:p>
          <a:p>
            <a:pPr algn="just"/>
            <a:r>
              <a:rPr lang="en-US" sz="2400" dirty="0"/>
              <a:t>On top of that, sometimes these actions would trigger a cascade of other changes and  these changes could be happening asynchronously.</a:t>
            </a:r>
          </a:p>
          <a:p>
            <a:pPr algn="just"/>
            <a:endParaRPr lang="en-IN" sz="2400" dirty="0"/>
          </a:p>
        </p:txBody>
      </p:sp>
      <p:pic>
        <p:nvPicPr>
          <p:cNvPr id="3076" name="Picture 4">
            <a:extLst>
              <a:ext uri="{FF2B5EF4-FFF2-40B4-BE49-F238E27FC236}">
                <a16:creationId xmlns:a16="http://schemas.microsoft.com/office/drawing/2014/main" id="{36D124A5-1EC0-49BC-AF7F-87F782DF1C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3228" y="2014714"/>
            <a:ext cx="3380572" cy="2574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8166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6D23-9CB9-42DE-BFFD-43E5A2974472}"/>
              </a:ext>
            </a:extLst>
          </p:cNvPr>
          <p:cNvSpPr>
            <a:spLocks noGrp="1"/>
          </p:cNvSpPr>
          <p:nvPr>
            <p:ph type="title"/>
          </p:nvPr>
        </p:nvSpPr>
        <p:spPr/>
        <p:txBody>
          <a:bodyPr>
            <a:normAutofit/>
          </a:bodyPr>
          <a:lstStyle/>
          <a:p>
            <a:r>
              <a:rPr lang="en-IN" b="1" dirty="0"/>
              <a:t>Context: </a:t>
            </a:r>
            <a:r>
              <a:rPr lang="en-US" dirty="0"/>
              <a:t>Create provider and consumer components</a:t>
            </a:r>
            <a:endParaRPr lang="en-IN" dirty="0"/>
          </a:p>
        </p:txBody>
      </p:sp>
      <p:sp>
        <p:nvSpPr>
          <p:cNvPr id="3" name="Content Placeholder 2">
            <a:extLst>
              <a:ext uri="{FF2B5EF4-FFF2-40B4-BE49-F238E27FC236}">
                <a16:creationId xmlns:a16="http://schemas.microsoft.com/office/drawing/2014/main" id="{4E591A86-302B-4247-8B3B-CA86E29055DC}"/>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B6E86191-BEC1-424C-8794-3D2F3FEA8592}"/>
              </a:ext>
            </a:extLst>
          </p:cNvPr>
          <p:cNvPicPr>
            <a:picLocks noChangeAspect="1"/>
          </p:cNvPicPr>
          <p:nvPr/>
        </p:nvPicPr>
        <p:blipFill>
          <a:blip r:embed="rId2"/>
          <a:stretch>
            <a:fillRect/>
          </a:stretch>
        </p:blipFill>
        <p:spPr>
          <a:xfrm>
            <a:off x="838200" y="1582999"/>
            <a:ext cx="5248275" cy="4686300"/>
          </a:xfrm>
          <a:prstGeom prst="rect">
            <a:avLst/>
          </a:prstGeom>
        </p:spPr>
      </p:pic>
      <p:pic>
        <p:nvPicPr>
          <p:cNvPr id="7" name="Picture 6">
            <a:extLst>
              <a:ext uri="{FF2B5EF4-FFF2-40B4-BE49-F238E27FC236}">
                <a16:creationId xmlns:a16="http://schemas.microsoft.com/office/drawing/2014/main" id="{9132D4AE-5B7D-4ACD-9654-05DD65B07643}"/>
              </a:ext>
            </a:extLst>
          </p:cNvPr>
          <p:cNvPicPr>
            <a:picLocks noChangeAspect="1"/>
          </p:cNvPicPr>
          <p:nvPr/>
        </p:nvPicPr>
        <p:blipFill>
          <a:blip r:embed="rId3"/>
          <a:stretch>
            <a:fillRect/>
          </a:stretch>
        </p:blipFill>
        <p:spPr>
          <a:xfrm>
            <a:off x="6172200" y="1582999"/>
            <a:ext cx="5210175" cy="3038475"/>
          </a:xfrm>
          <a:prstGeom prst="rect">
            <a:avLst/>
          </a:prstGeom>
        </p:spPr>
      </p:pic>
    </p:spTree>
    <p:extLst>
      <p:ext uri="{BB962C8B-B14F-4D97-AF65-F5344CB8AC3E}">
        <p14:creationId xmlns:p14="http://schemas.microsoft.com/office/powerpoint/2010/main" val="23094439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D4C3A-35D7-41D3-A5A8-41E97315E6CB}"/>
              </a:ext>
            </a:extLst>
          </p:cNvPr>
          <p:cNvSpPr>
            <a:spLocks noGrp="1"/>
          </p:cNvSpPr>
          <p:nvPr>
            <p:ph type="title"/>
          </p:nvPr>
        </p:nvSpPr>
        <p:spPr/>
        <p:txBody>
          <a:bodyPr/>
          <a:lstStyle/>
          <a:p>
            <a:r>
              <a:rPr lang="en-IN" dirty="0"/>
              <a:t>Context: using the Provider</a:t>
            </a:r>
          </a:p>
        </p:txBody>
      </p:sp>
      <p:sp>
        <p:nvSpPr>
          <p:cNvPr id="5" name="Content Placeholder 4">
            <a:extLst>
              <a:ext uri="{FF2B5EF4-FFF2-40B4-BE49-F238E27FC236}">
                <a16:creationId xmlns:a16="http://schemas.microsoft.com/office/drawing/2014/main" id="{A9427D09-AAF4-4507-ADD4-29A3537B96A5}"/>
              </a:ext>
            </a:extLst>
          </p:cNvPr>
          <p:cNvSpPr>
            <a:spLocks noGrp="1"/>
          </p:cNvSpPr>
          <p:nvPr>
            <p:ph idx="1"/>
          </p:nvPr>
        </p:nvSpPr>
        <p:spPr/>
        <p:txBody>
          <a:bodyPr/>
          <a:lstStyle/>
          <a:p>
            <a:r>
              <a:rPr lang="en-US" dirty="0"/>
              <a:t>The &lt;</a:t>
            </a:r>
            <a:r>
              <a:rPr lang="en-US" dirty="0" err="1"/>
              <a:t>UserProvider</a:t>
            </a:r>
            <a:r>
              <a:rPr lang="en-US" dirty="0"/>
              <a:t>&gt; component needs to wrap around all components that share state.</a:t>
            </a:r>
            <a:endParaRPr lang="en-IN" dirty="0"/>
          </a:p>
        </p:txBody>
      </p:sp>
      <p:pic>
        <p:nvPicPr>
          <p:cNvPr id="7" name="Picture 6">
            <a:extLst>
              <a:ext uri="{FF2B5EF4-FFF2-40B4-BE49-F238E27FC236}">
                <a16:creationId xmlns:a16="http://schemas.microsoft.com/office/drawing/2014/main" id="{5B471A9B-D36B-4498-A0E0-F31545BE6796}"/>
              </a:ext>
            </a:extLst>
          </p:cNvPr>
          <p:cNvPicPr>
            <a:picLocks noChangeAspect="1"/>
          </p:cNvPicPr>
          <p:nvPr/>
        </p:nvPicPr>
        <p:blipFill>
          <a:blip r:embed="rId2"/>
          <a:stretch>
            <a:fillRect/>
          </a:stretch>
        </p:blipFill>
        <p:spPr>
          <a:xfrm>
            <a:off x="1044698" y="2842935"/>
            <a:ext cx="3571690" cy="3402230"/>
          </a:xfrm>
          <a:prstGeom prst="rect">
            <a:avLst/>
          </a:prstGeom>
        </p:spPr>
      </p:pic>
    </p:spTree>
    <p:extLst>
      <p:ext uri="{BB962C8B-B14F-4D97-AF65-F5344CB8AC3E}">
        <p14:creationId xmlns:p14="http://schemas.microsoft.com/office/powerpoint/2010/main" val="35521436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9DD0-C6CF-4A5E-9C97-B1353AB7232B}"/>
              </a:ext>
            </a:extLst>
          </p:cNvPr>
          <p:cNvSpPr>
            <a:spLocks noGrp="1"/>
          </p:cNvSpPr>
          <p:nvPr>
            <p:ph type="title"/>
          </p:nvPr>
        </p:nvSpPr>
        <p:spPr/>
        <p:txBody>
          <a:bodyPr/>
          <a:lstStyle/>
          <a:p>
            <a:r>
              <a:rPr lang="en-IN" dirty="0"/>
              <a:t>Context: </a:t>
            </a:r>
            <a:r>
              <a:rPr lang="en-US" dirty="0"/>
              <a:t>Using the consumer to read state</a:t>
            </a:r>
            <a:endParaRPr lang="en-IN" dirty="0"/>
          </a:p>
        </p:txBody>
      </p:sp>
      <p:sp>
        <p:nvSpPr>
          <p:cNvPr id="3" name="Content Placeholder 2">
            <a:extLst>
              <a:ext uri="{FF2B5EF4-FFF2-40B4-BE49-F238E27FC236}">
                <a16:creationId xmlns:a16="http://schemas.microsoft.com/office/drawing/2014/main" id="{6B53B029-EEED-4034-8F68-18C054E53453}"/>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BE193FC7-E5F2-4B0C-A928-3891D3F1908A}"/>
              </a:ext>
            </a:extLst>
          </p:cNvPr>
          <p:cNvPicPr>
            <a:picLocks noChangeAspect="1"/>
          </p:cNvPicPr>
          <p:nvPr/>
        </p:nvPicPr>
        <p:blipFill>
          <a:blip r:embed="rId2"/>
          <a:stretch>
            <a:fillRect/>
          </a:stretch>
        </p:blipFill>
        <p:spPr>
          <a:xfrm>
            <a:off x="838200" y="1825625"/>
            <a:ext cx="8050138" cy="3039338"/>
          </a:xfrm>
          <a:prstGeom prst="rect">
            <a:avLst/>
          </a:prstGeom>
        </p:spPr>
      </p:pic>
    </p:spTree>
    <p:extLst>
      <p:ext uri="{BB962C8B-B14F-4D97-AF65-F5344CB8AC3E}">
        <p14:creationId xmlns:p14="http://schemas.microsoft.com/office/powerpoint/2010/main" val="1939465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3DF7-1CC8-414A-BD06-DD16CB526D24}"/>
              </a:ext>
            </a:extLst>
          </p:cNvPr>
          <p:cNvSpPr>
            <a:spLocks noGrp="1"/>
          </p:cNvSpPr>
          <p:nvPr>
            <p:ph type="title"/>
          </p:nvPr>
        </p:nvSpPr>
        <p:spPr>
          <a:xfrm>
            <a:off x="838200" y="365125"/>
            <a:ext cx="4115540" cy="1325563"/>
          </a:xfrm>
        </p:spPr>
        <p:txBody>
          <a:bodyPr>
            <a:normAutofit fontScale="90000"/>
          </a:bodyPr>
          <a:lstStyle/>
          <a:p>
            <a:r>
              <a:rPr lang="en-IN" dirty="0"/>
              <a:t>Context: </a:t>
            </a:r>
            <a:r>
              <a:rPr lang="en-US" dirty="0"/>
              <a:t>Using the consumer to update the state</a:t>
            </a:r>
            <a:endParaRPr lang="en-IN" dirty="0"/>
          </a:p>
        </p:txBody>
      </p:sp>
      <p:pic>
        <p:nvPicPr>
          <p:cNvPr id="4" name="Picture 3">
            <a:extLst>
              <a:ext uri="{FF2B5EF4-FFF2-40B4-BE49-F238E27FC236}">
                <a16:creationId xmlns:a16="http://schemas.microsoft.com/office/drawing/2014/main" id="{69347E06-BF84-4223-B7D1-3B9E5D466F0B}"/>
              </a:ext>
            </a:extLst>
          </p:cNvPr>
          <p:cNvPicPr>
            <a:picLocks noChangeAspect="1"/>
          </p:cNvPicPr>
          <p:nvPr/>
        </p:nvPicPr>
        <p:blipFill>
          <a:blip r:embed="rId2"/>
          <a:stretch>
            <a:fillRect/>
          </a:stretch>
        </p:blipFill>
        <p:spPr>
          <a:xfrm>
            <a:off x="5157926" y="251156"/>
            <a:ext cx="6569476" cy="6401602"/>
          </a:xfrm>
          <a:prstGeom prst="rect">
            <a:avLst/>
          </a:prstGeom>
        </p:spPr>
      </p:pic>
    </p:spTree>
    <p:extLst>
      <p:ext uri="{BB962C8B-B14F-4D97-AF65-F5344CB8AC3E}">
        <p14:creationId xmlns:p14="http://schemas.microsoft.com/office/powerpoint/2010/main" val="3347298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D1E4B-F87B-4520-8780-876D3A0BDB92}"/>
              </a:ext>
            </a:extLst>
          </p:cNvPr>
          <p:cNvSpPr>
            <a:spLocks noGrp="1"/>
          </p:cNvSpPr>
          <p:nvPr>
            <p:ph type="title"/>
          </p:nvPr>
        </p:nvSpPr>
        <p:spPr/>
        <p:txBody>
          <a:bodyPr/>
          <a:lstStyle/>
          <a:p>
            <a:r>
              <a:rPr lang="en-IN" dirty="0"/>
              <a:t>React Hooks</a:t>
            </a:r>
          </a:p>
        </p:txBody>
      </p:sp>
      <p:sp>
        <p:nvSpPr>
          <p:cNvPr id="3" name="Content Placeholder 2">
            <a:extLst>
              <a:ext uri="{FF2B5EF4-FFF2-40B4-BE49-F238E27FC236}">
                <a16:creationId xmlns:a16="http://schemas.microsoft.com/office/drawing/2014/main" id="{47B54C28-F97D-468B-8310-32C49A9FD4AC}"/>
              </a:ext>
            </a:extLst>
          </p:cNvPr>
          <p:cNvSpPr>
            <a:spLocks noGrp="1"/>
          </p:cNvSpPr>
          <p:nvPr>
            <p:ph idx="1"/>
          </p:nvPr>
        </p:nvSpPr>
        <p:spPr>
          <a:xfrm>
            <a:off x="838200" y="1498756"/>
            <a:ext cx="10515600" cy="4351338"/>
          </a:xfrm>
        </p:spPr>
        <p:txBody>
          <a:bodyPr>
            <a:normAutofit/>
          </a:bodyPr>
          <a:lstStyle/>
          <a:p>
            <a:r>
              <a:rPr lang="en-US" sz="2000" i="1" dirty="0"/>
              <a:t>Hooks</a:t>
            </a:r>
            <a:r>
              <a:rPr lang="en-US" sz="2000" dirty="0"/>
              <a:t> are a new addition in React 16.8. They let you use state and other React features without writing a class.</a:t>
            </a:r>
          </a:p>
          <a:p>
            <a:r>
              <a:rPr lang="en-IN" sz="2000" b="1" dirty="0" err="1"/>
              <a:t>React’s</a:t>
            </a:r>
            <a:r>
              <a:rPr lang="en-IN" sz="2000" b="1" dirty="0"/>
              <a:t> State Hook</a:t>
            </a:r>
          </a:p>
          <a:p>
            <a:pPr lvl="1"/>
            <a:r>
              <a:rPr lang="en-US" sz="1600" b="1" dirty="0"/>
              <a:t>Here, </a:t>
            </a:r>
            <a:r>
              <a:rPr lang="en-US" sz="1600" b="1" dirty="0" err="1"/>
              <a:t>useState</a:t>
            </a:r>
            <a:r>
              <a:rPr lang="en-US" sz="1600" b="1" dirty="0"/>
              <a:t> is a Hook. We call it inside a function component to add some local state to it. React will preserve this state between re-renders. </a:t>
            </a:r>
            <a:r>
              <a:rPr lang="en-US" sz="1600" b="1" dirty="0" err="1"/>
              <a:t>useState</a:t>
            </a:r>
            <a:r>
              <a:rPr lang="en-US" sz="1600" b="1" dirty="0"/>
              <a:t> returns a pair: the current state value and a function that lets you update it.</a:t>
            </a:r>
            <a:endParaRPr lang="en-IN" sz="1600" b="1" dirty="0"/>
          </a:p>
          <a:p>
            <a:endParaRPr lang="en-IN" sz="2000" dirty="0"/>
          </a:p>
        </p:txBody>
      </p:sp>
      <p:pic>
        <p:nvPicPr>
          <p:cNvPr id="4" name="Picture 3">
            <a:extLst>
              <a:ext uri="{FF2B5EF4-FFF2-40B4-BE49-F238E27FC236}">
                <a16:creationId xmlns:a16="http://schemas.microsoft.com/office/drawing/2014/main" id="{D92C5D64-B74C-4245-A850-801C14370D86}"/>
              </a:ext>
            </a:extLst>
          </p:cNvPr>
          <p:cNvPicPr>
            <a:picLocks noChangeAspect="1"/>
          </p:cNvPicPr>
          <p:nvPr/>
        </p:nvPicPr>
        <p:blipFill>
          <a:blip r:embed="rId2"/>
          <a:stretch>
            <a:fillRect/>
          </a:stretch>
        </p:blipFill>
        <p:spPr>
          <a:xfrm>
            <a:off x="838200" y="3429000"/>
            <a:ext cx="4285146" cy="2944858"/>
          </a:xfrm>
          <a:prstGeom prst="rect">
            <a:avLst/>
          </a:prstGeom>
        </p:spPr>
      </p:pic>
      <p:pic>
        <p:nvPicPr>
          <p:cNvPr id="7" name="Picture 6">
            <a:extLst>
              <a:ext uri="{FF2B5EF4-FFF2-40B4-BE49-F238E27FC236}">
                <a16:creationId xmlns:a16="http://schemas.microsoft.com/office/drawing/2014/main" id="{EDB00A2D-AC2C-43BE-B53F-B91550AF09AC}"/>
              </a:ext>
            </a:extLst>
          </p:cNvPr>
          <p:cNvPicPr>
            <a:picLocks noChangeAspect="1"/>
          </p:cNvPicPr>
          <p:nvPr/>
        </p:nvPicPr>
        <p:blipFill>
          <a:blip r:embed="rId3"/>
          <a:stretch>
            <a:fillRect/>
          </a:stretch>
        </p:blipFill>
        <p:spPr>
          <a:xfrm>
            <a:off x="5790492" y="3485416"/>
            <a:ext cx="5859250" cy="2626560"/>
          </a:xfrm>
          <a:prstGeom prst="rect">
            <a:avLst/>
          </a:prstGeom>
        </p:spPr>
      </p:pic>
      <p:sp>
        <p:nvSpPr>
          <p:cNvPr id="8" name="Arrow: Right 7">
            <a:extLst>
              <a:ext uri="{FF2B5EF4-FFF2-40B4-BE49-F238E27FC236}">
                <a16:creationId xmlns:a16="http://schemas.microsoft.com/office/drawing/2014/main" id="{DAC92049-445D-4EAB-B553-05979368502E}"/>
              </a:ext>
            </a:extLst>
          </p:cNvPr>
          <p:cNvSpPr/>
          <p:nvPr/>
        </p:nvSpPr>
        <p:spPr>
          <a:xfrm>
            <a:off x="5123346" y="4339231"/>
            <a:ext cx="497039" cy="459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755752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E5F8-44D5-4644-B80E-B58EAC4EE32E}"/>
              </a:ext>
            </a:extLst>
          </p:cNvPr>
          <p:cNvSpPr>
            <a:spLocks noGrp="1"/>
          </p:cNvSpPr>
          <p:nvPr>
            <p:ph type="title"/>
          </p:nvPr>
        </p:nvSpPr>
        <p:spPr/>
        <p:txBody>
          <a:bodyPr/>
          <a:lstStyle/>
          <a:p>
            <a:r>
              <a:rPr lang="en-IN" dirty="0"/>
              <a:t>React Hooks</a:t>
            </a:r>
          </a:p>
        </p:txBody>
      </p:sp>
      <p:sp>
        <p:nvSpPr>
          <p:cNvPr id="3" name="Content Placeholder 2">
            <a:extLst>
              <a:ext uri="{FF2B5EF4-FFF2-40B4-BE49-F238E27FC236}">
                <a16:creationId xmlns:a16="http://schemas.microsoft.com/office/drawing/2014/main" id="{5C214225-131F-4BBE-9E7B-2E52CBBD779D}"/>
              </a:ext>
            </a:extLst>
          </p:cNvPr>
          <p:cNvSpPr>
            <a:spLocks noGrp="1"/>
          </p:cNvSpPr>
          <p:nvPr>
            <p:ph idx="1"/>
          </p:nvPr>
        </p:nvSpPr>
        <p:spPr/>
        <p:txBody>
          <a:bodyPr/>
          <a:lstStyle/>
          <a:p>
            <a:r>
              <a:rPr lang="en-IN" b="1" dirty="0"/>
              <a:t>Using Multiple State Hooks</a:t>
            </a:r>
          </a:p>
          <a:p>
            <a:pPr lvl="1"/>
            <a:r>
              <a:rPr lang="en-US" dirty="0"/>
              <a:t>We can even use </a:t>
            </a:r>
            <a:r>
              <a:rPr lang="en-US" dirty="0" err="1"/>
              <a:t>useState</a:t>
            </a:r>
            <a:r>
              <a:rPr lang="en-US" dirty="0"/>
              <a:t>() multiple times in the same function.</a:t>
            </a:r>
          </a:p>
          <a:p>
            <a:pPr lvl="1"/>
            <a:endParaRPr lang="en-IN" dirty="0"/>
          </a:p>
        </p:txBody>
      </p:sp>
      <p:pic>
        <p:nvPicPr>
          <p:cNvPr id="5" name="Picture 4">
            <a:extLst>
              <a:ext uri="{FF2B5EF4-FFF2-40B4-BE49-F238E27FC236}">
                <a16:creationId xmlns:a16="http://schemas.microsoft.com/office/drawing/2014/main" id="{3746DA07-4962-433A-95ED-01198E227EA5}"/>
              </a:ext>
            </a:extLst>
          </p:cNvPr>
          <p:cNvPicPr>
            <a:picLocks noChangeAspect="1"/>
          </p:cNvPicPr>
          <p:nvPr/>
        </p:nvPicPr>
        <p:blipFill>
          <a:blip r:embed="rId2"/>
          <a:stretch>
            <a:fillRect/>
          </a:stretch>
        </p:blipFill>
        <p:spPr>
          <a:xfrm>
            <a:off x="1522574" y="2854445"/>
            <a:ext cx="8526065" cy="2457793"/>
          </a:xfrm>
          <a:prstGeom prst="rect">
            <a:avLst/>
          </a:prstGeom>
        </p:spPr>
      </p:pic>
    </p:spTree>
    <p:extLst>
      <p:ext uri="{BB962C8B-B14F-4D97-AF65-F5344CB8AC3E}">
        <p14:creationId xmlns:p14="http://schemas.microsoft.com/office/powerpoint/2010/main" val="15280036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CC92-3A29-4E88-9208-F58DC44F6EA6}"/>
              </a:ext>
            </a:extLst>
          </p:cNvPr>
          <p:cNvSpPr>
            <a:spLocks noGrp="1"/>
          </p:cNvSpPr>
          <p:nvPr>
            <p:ph type="title"/>
          </p:nvPr>
        </p:nvSpPr>
        <p:spPr/>
        <p:txBody>
          <a:bodyPr/>
          <a:lstStyle/>
          <a:p>
            <a:r>
              <a:rPr lang="en-IN" b="1" dirty="0" err="1"/>
              <a:t>React’s</a:t>
            </a:r>
            <a:r>
              <a:rPr lang="en-IN" b="1" dirty="0"/>
              <a:t> Effect Hook</a:t>
            </a:r>
            <a:endParaRPr lang="en-IN" dirty="0"/>
          </a:p>
        </p:txBody>
      </p:sp>
      <p:sp>
        <p:nvSpPr>
          <p:cNvPr id="3" name="Content Placeholder 2">
            <a:extLst>
              <a:ext uri="{FF2B5EF4-FFF2-40B4-BE49-F238E27FC236}">
                <a16:creationId xmlns:a16="http://schemas.microsoft.com/office/drawing/2014/main" id="{BAB5CB08-50EE-4A7C-A214-C2BF0BA42992}"/>
              </a:ext>
            </a:extLst>
          </p:cNvPr>
          <p:cNvSpPr>
            <a:spLocks noGrp="1"/>
          </p:cNvSpPr>
          <p:nvPr>
            <p:ph idx="1"/>
          </p:nvPr>
        </p:nvSpPr>
        <p:spPr/>
        <p:txBody>
          <a:bodyPr/>
          <a:lstStyle/>
          <a:p>
            <a:r>
              <a:rPr lang="en-US" dirty="0"/>
              <a:t>Effects are similar to </a:t>
            </a:r>
            <a:r>
              <a:rPr lang="en-US" dirty="0" err="1"/>
              <a:t>componentDidMount</a:t>
            </a:r>
            <a:r>
              <a:rPr lang="en-US" dirty="0"/>
              <a:t>, </a:t>
            </a:r>
            <a:r>
              <a:rPr lang="en-US" dirty="0" err="1"/>
              <a:t>componentDidUpdate</a:t>
            </a:r>
            <a:r>
              <a:rPr lang="en-US" dirty="0"/>
              <a:t>, and </a:t>
            </a:r>
            <a:r>
              <a:rPr lang="en-US" dirty="0" err="1"/>
              <a:t>componentWillUnmount</a:t>
            </a:r>
            <a:r>
              <a:rPr lang="en-US" dirty="0"/>
              <a:t>.</a:t>
            </a:r>
          </a:p>
          <a:p>
            <a:pPr lvl="1"/>
            <a:r>
              <a:rPr lang="en-US" dirty="0"/>
              <a:t>This is what the Effect Hook is for. Side-effects are things you want your application to make like:</a:t>
            </a:r>
          </a:p>
          <a:p>
            <a:pPr lvl="2"/>
            <a:r>
              <a:rPr lang="en-US" dirty="0"/>
              <a:t>Fetching data</a:t>
            </a:r>
          </a:p>
          <a:p>
            <a:pPr lvl="2"/>
            <a:r>
              <a:rPr lang="en-US" dirty="0"/>
              <a:t>Manually changing the DOM (document title)</a:t>
            </a:r>
          </a:p>
          <a:p>
            <a:pPr lvl="2"/>
            <a:r>
              <a:rPr lang="en-US" dirty="0"/>
              <a:t>Setting up a subscription</a:t>
            </a:r>
          </a:p>
          <a:p>
            <a:pPr lvl="1"/>
            <a:r>
              <a:rPr lang="en-US" dirty="0"/>
              <a:t>Effects will run after every render, including the first render.</a:t>
            </a:r>
            <a:endParaRPr lang="en-IN" dirty="0"/>
          </a:p>
        </p:txBody>
      </p:sp>
    </p:spTree>
    <p:extLst>
      <p:ext uri="{BB962C8B-B14F-4D97-AF65-F5344CB8AC3E}">
        <p14:creationId xmlns:p14="http://schemas.microsoft.com/office/powerpoint/2010/main" val="17133427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5E78-17D2-4D32-9A07-6C5BC1C30061}"/>
              </a:ext>
            </a:extLst>
          </p:cNvPr>
          <p:cNvSpPr>
            <a:spLocks noGrp="1"/>
          </p:cNvSpPr>
          <p:nvPr>
            <p:ph type="title"/>
          </p:nvPr>
        </p:nvSpPr>
        <p:spPr/>
        <p:txBody>
          <a:bodyPr/>
          <a:lstStyle/>
          <a:p>
            <a:r>
              <a:rPr lang="en-IN" b="1" dirty="0" err="1"/>
              <a:t>React’s</a:t>
            </a:r>
            <a:r>
              <a:rPr lang="en-IN" b="1" dirty="0"/>
              <a:t> Effect Hook</a:t>
            </a:r>
            <a:endParaRPr lang="en-IN" dirty="0"/>
          </a:p>
        </p:txBody>
      </p:sp>
      <p:sp>
        <p:nvSpPr>
          <p:cNvPr id="3" name="Content Placeholder 2">
            <a:extLst>
              <a:ext uri="{FF2B5EF4-FFF2-40B4-BE49-F238E27FC236}">
                <a16:creationId xmlns:a16="http://schemas.microsoft.com/office/drawing/2014/main" id="{0342E2D6-F9EC-4608-B8E7-BA33EAC990D0}"/>
              </a:ext>
            </a:extLst>
          </p:cNvPr>
          <p:cNvSpPr>
            <a:spLocks noGrp="1"/>
          </p:cNvSpPr>
          <p:nvPr>
            <p:ph idx="1"/>
          </p:nvPr>
        </p:nvSpPr>
        <p:spPr/>
        <p:txBody>
          <a:bodyPr/>
          <a:lstStyle/>
          <a:p>
            <a:r>
              <a:rPr lang="en-US" dirty="0" err="1"/>
              <a:t>useEffect</a:t>
            </a:r>
            <a:r>
              <a:rPr lang="en-US" dirty="0"/>
              <a:t> similar to </a:t>
            </a:r>
            <a:r>
              <a:rPr lang="en-US" dirty="0" err="1"/>
              <a:t>componentDidMount</a:t>
            </a:r>
            <a:r>
              <a:rPr lang="en-US" dirty="0"/>
              <a:t> and </a:t>
            </a:r>
            <a:r>
              <a:rPr lang="en-US" dirty="0" err="1"/>
              <a:t>componentDidUpdate</a:t>
            </a:r>
            <a:r>
              <a:rPr lang="en-US" dirty="0"/>
              <a:t>.</a:t>
            </a:r>
            <a:endParaRPr lang="en-IN" dirty="0"/>
          </a:p>
        </p:txBody>
      </p:sp>
      <p:pic>
        <p:nvPicPr>
          <p:cNvPr id="4" name="Picture 3">
            <a:extLst>
              <a:ext uri="{FF2B5EF4-FFF2-40B4-BE49-F238E27FC236}">
                <a16:creationId xmlns:a16="http://schemas.microsoft.com/office/drawing/2014/main" id="{0C968C60-5F4B-4811-8BEF-0192DA58E7B0}"/>
              </a:ext>
            </a:extLst>
          </p:cNvPr>
          <p:cNvPicPr>
            <a:picLocks noChangeAspect="1"/>
          </p:cNvPicPr>
          <p:nvPr/>
        </p:nvPicPr>
        <p:blipFill>
          <a:blip r:embed="rId2"/>
          <a:stretch>
            <a:fillRect/>
          </a:stretch>
        </p:blipFill>
        <p:spPr>
          <a:xfrm>
            <a:off x="838200" y="2837171"/>
            <a:ext cx="5042236" cy="2507732"/>
          </a:xfrm>
          <a:prstGeom prst="rect">
            <a:avLst/>
          </a:prstGeom>
        </p:spPr>
      </p:pic>
      <p:pic>
        <p:nvPicPr>
          <p:cNvPr id="5" name="Picture 4">
            <a:extLst>
              <a:ext uri="{FF2B5EF4-FFF2-40B4-BE49-F238E27FC236}">
                <a16:creationId xmlns:a16="http://schemas.microsoft.com/office/drawing/2014/main" id="{3780EB8E-9619-4A41-AFC8-D20345C08EF5}"/>
              </a:ext>
            </a:extLst>
          </p:cNvPr>
          <p:cNvPicPr>
            <a:picLocks noChangeAspect="1"/>
          </p:cNvPicPr>
          <p:nvPr/>
        </p:nvPicPr>
        <p:blipFill>
          <a:blip r:embed="rId3"/>
          <a:stretch>
            <a:fillRect/>
          </a:stretch>
        </p:blipFill>
        <p:spPr>
          <a:xfrm>
            <a:off x="6311566" y="2744891"/>
            <a:ext cx="5277587" cy="2181529"/>
          </a:xfrm>
          <a:prstGeom prst="rect">
            <a:avLst/>
          </a:prstGeom>
        </p:spPr>
      </p:pic>
      <p:sp>
        <p:nvSpPr>
          <p:cNvPr id="6" name="Arrow: Right 5">
            <a:extLst>
              <a:ext uri="{FF2B5EF4-FFF2-40B4-BE49-F238E27FC236}">
                <a16:creationId xmlns:a16="http://schemas.microsoft.com/office/drawing/2014/main" id="{2B8134B0-96D8-43A7-9D46-B9EC777AFBA5}"/>
              </a:ext>
            </a:extLst>
          </p:cNvPr>
          <p:cNvSpPr/>
          <p:nvPr/>
        </p:nvSpPr>
        <p:spPr>
          <a:xfrm>
            <a:off x="5998283" y="3340916"/>
            <a:ext cx="444461" cy="176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177196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F5D0D-4595-4840-8512-BA27243937CB}"/>
              </a:ext>
            </a:extLst>
          </p:cNvPr>
          <p:cNvSpPr>
            <a:spLocks noGrp="1"/>
          </p:cNvSpPr>
          <p:nvPr>
            <p:ph type="title"/>
          </p:nvPr>
        </p:nvSpPr>
        <p:spPr/>
        <p:txBody>
          <a:bodyPr/>
          <a:lstStyle/>
          <a:p>
            <a:r>
              <a:rPr lang="en-IN" b="1" dirty="0" err="1"/>
              <a:t>React’s</a:t>
            </a:r>
            <a:r>
              <a:rPr lang="en-IN" b="1" dirty="0"/>
              <a:t> Effect Hook</a:t>
            </a:r>
            <a:endParaRPr lang="en-IN" dirty="0"/>
          </a:p>
        </p:txBody>
      </p:sp>
      <p:sp>
        <p:nvSpPr>
          <p:cNvPr id="3" name="Content Placeholder 2">
            <a:extLst>
              <a:ext uri="{FF2B5EF4-FFF2-40B4-BE49-F238E27FC236}">
                <a16:creationId xmlns:a16="http://schemas.microsoft.com/office/drawing/2014/main" id="{76CF51B4-6A83-48AB-AB39-D9EEC81F300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04FBCE8-420B-40FA-9D8D-3079C1F4A400}"/>
              </a:ext>
            </a:extLst>
          </p:cNvPr>
          <p:cNvPicPr>
            <a:picLocks noChangeAspect="1"/>
          </p:cNvPicPr>
          <p:nvPr/>
        </p:nvPicPr>
        <p:blipFill>
          <a:blip r:embed="rId2"/>
          <a:stretch>
            <a:fillRect/>
          </a:stretch>
        </p:blipFill>
        <p:spPr>
          <a:xfrm>
            <a:off x="838199" y="1825625"/>
            <a:ext cx="7868585" cy="4351338"/>
          </a:xfrm>
          <a:prstGeom prst="rect">
            <a:avLst/>
          </a:prstGeom>
        </p:spPr>
      </p:pic>
    </p:spTree>
    <p:extLst>
      <p:ext uri="{BB962C8B-B14F-4D97-AF65-F5344CB8AC3E}">
        <p14:creationId xmlns:p14="http://schemas.microsoft.com/office/powerpoint/2010/main" val="18420962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9EBFB-C68A-4E71-9DD7-606C1972C9CE}"/>
              </a:ext>
            </a:extLst>
          </p:cNvPr>
          <p:cNvSpPr>
            <a:spLocks noGrp="1"/>
          </p:cNvSpPr>
          <p:nvPr>
            <p:ph type="title"/>
          </p:nvPr>
        </p:nvSpPr>
        <p:spPr/>
        <p:txBody>
          <a:bodyPr/>
          <a:lstStyle/>
          <a:p>
            <a:r>
              <a:rPr lang="en-IN" b="1" dirty="0"/>
              <a:t>React Performance</a:t>
            </a:r>
          </a:p>
        </p:txBody>
      </p:sp>
      <p:pic>
        <p:nvPicPr>
          <p:cNvPr id="5" name="Content Placeholder 4">
            <a:extLst>
              <a:ext uri="{FF2B5EF4-FFF2-40B4-BE49-F238E27FC236}">
                <a16:creationId xmlns:a16="http://schemas.microsoft.com/office/drawing/2014/main" id="{3AACC658-E528-4B50-9451-8B82A792F134}"/>
              </a:ext>
            </a:extLst>
          </p:cNvPr>
          <p:cNvPicPr>
            <a:picLocks noGrp="1" noChangeAspect="1"/>
          </p:cNvPicPr>
          <p:nvPr>
            <p:ph idx="1"/>
          </p:nvPr>
        </p:nvPicPr>
        <p:blipFill>
          <a:blip r:embed="rId2"/>
          <a:stretch>
            <a:fillRect/>
          </a:stretch>
        </p:blipFill>
        <p:spPr>
          <a:xfrm>
            <a:off x="1325820" y="1523620"/>
            <a:ext cx="7674073" cy="4742955"/>
          </a:xfrm>
          <a:prstGeom prst="rect">
            <a:avLst/>
          </a:prstGeom>
        </p:spPr>
      </p:pic>
    </p:spTree>
    <p:extLst>
      <p:ext uri="{BB962C8B-B14F-4D97-AF65-F5344CB8AC3E}">
        <p14:creationId xmlns:p14="http://schemas.microsoft.com/office/powerpoint/2010/main" val="965410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DE6D-C6AB-4B74-BA87-7C2BC7881001}"/>
              </a:ext>
            </a:extLst>
          </p:cNvPr>
          <p:cNvSpPr>
            <a:spLocks noGrp="1"/>
          </p:cNvSpPr>
          <p:nvPr>
            <p:ph type="title"/>
          </p:nvPr>
        </p:nvSpPr>
        <p:spPr/>
        <p:txBody>
          <a:bodyPr/>
          <a:lstStyle/>
          <a:p>
            <a:r>
              <a:rPr lang="en-IN" b="1" dirty="0"/>
              <a:t>Flux</a:t>
            </a:r>
            <a:r>
              <a:rPr lang="en-IN" dirty="0"/>
              <a:t> =&gt; </a:t>
            </a:r>
            <a:r>
              <a:rPr lang="en-US" b="1" dirty="0"/>
              <a:t>The solution: unidirectional data flow</a:t>
            </a:r>
            <a:endParaRPr lang="en-IN" dirty="0"/>
          </a:p>
        </p:txBody>
      </p:sp>
      <p:sp>
        <p:nvSpPr>
          <p:cNvPr id="3" name="Content Placeholder 2">
            <a:extLst>
              <a:ext uri="{FF2B5EF4-FFF2-40B4-BE49-F238E27FC236}">
                <a16:creationId xmlns:a16="http://schemas.microsoft.com/office/drawing/2014/main" id="{B7AB3F2C-943E-43D8-89EE-7F154AB37080}"/>
              </a:ext>
            </a:extLst>
          </p:cNvPr>
          <p:cNvSpPr>
            <a:spLocks noGrp="1"/>
          </p:cNvSpPr>
          <p:nvPr>
            <p:ph idx="1"/>
          </p:nvPr>
        </p:nvSpPr>
        <p:spPr/>
        <p:txBody>
          <a:bodyPr/>
          <a:lstStyle/>
          <a:p>
            <a:r>
              <a:rPr lang="en-US" dirty="0"/>
              <a:t>Facebook decided to try a different kind of architecture, where the data flows in only one direction, and when you need to insert new data, the flow starts all over again at the beginning. </a:t>
            </a:r>
          </a:p>
          <a:p>
            <a:r>
              <a:rPr lang="en-US" dirty="0"/>
              <a:t>They called their architecture Flux.</a:t>
            </a:r>
            <a:endParaRPr lang="en-IN" dirty="0"/>
          </a:p>
        </p:txBody>
      </p:sp>
      <p:pic>
        <p:nvPicPr>
          <p:cNvPr id="4098" name="Picture 2">
            <a:extLst>
              <a:ext uri="{FF2B5EF4-FFF2-40B4-BE49-F238E27FC236}">
                <a16:creationId xmlns:a16="http://schemas.microsoft.com/office/drawing/2014/main" id="{14554884-03FF-4834-ADF2-F7105B242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028" y="4158841"/>
            <a:ext cx="7677895" cy="1637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1268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F0C96-5CCF-4C1A-B8FC-FC0EB5F7D8EB}"/>
              </a:ext>
            </a:extLst>
          </p:cNvPr>
          <p:cNvSpPr>
            <a:spLocks noGrp="1"/>
          </p:cNvSpPr>
          <p:nvPr>
            <p:ph type="title"/>
          </p:nvPr>
        </p:nvSpPr>
        <p:spPr/>
        <p:txBody>
          <a:bodyPr/>
          <a:lstStyle/>
          <a:p>
            <a:r>
              <a:rPr lang="en-IN" b="1" dirty="0"/>
              <a:t>React Performance</a:t>
            </a:r>
            <a:endParaRPr lang="en-IN" dirty="0"/>
          </a:p>
        </p:txBody>
      </p:sp>
      <p:sp>
        <p:nvSpPr>
          <p:cNvPr id="3" name="Content Placeholder 2">
            <a:extLst>
              <a:ext uri="{FF2B5EF4-FFF2-40B4-BE49-F238E27FC236}">
                <a16:creationId xmlns:a16="http://schemas.microsoft.com/office/drawing/2014/main" id="{94D0955A-C5CC-4E47-8F63-DC8DD8D8F056}"/>
              </a:ext>
            </a:extLst>
          </p:cNvPr>
          <p:cNvSpPr>
            <a:spLocks noGrp="1"/>
          </p:cNvSpPr>
          <p:nvPr>
            <p:ph idx="1"/>
          </p:nvPr>
        </p:nvSpPr>
        <p:spPr/>
        <p:txBody>
          <a:bodyPr/>
          <a:lstStyle/>
          <a:p>
            <a:r>
              <a:rPr lang="en-IN" i="1" dirty="0" err="1"/>
              <a:t>shouldComponentUpdate</a:t>
            </a:r>
            <a:endParaRPr lang="en-IN" i="1" dirty="0"/>
          </a:p>
          <a:p>
            <a:pPr lvl="1" fontAlgn="base"/>
            <a:r>
              <a:rPr lang="en-US" dirty="0"/>
              <a:t>The </a:t>
            </a:r>
            <a:r>
              <a:rPr lang="en-US" i="1" dirty="0" err="1"/>
              <a:t>shouldComponentUpdate</a:t>
            </a:r>
            <a:r>
              <a:rPr lang="en-US" i="1" dirty="0"/>
              <a:t> </a:t>
            </a:r>
            <a:r>
              <a:rPr lang="en-US" dirty="0"/>
              <a:t>method is called every time a component receives new props or changes its state and is one of the primary ways to optimize your React app’s performance.</a:t>
            </a:r>
          </a:p>
          <a:p>
            <a:pPr lvl="1" fontAlgn="base"/>
            <a:r>
              <a:rPr lang="en-US" i="1" dirty="0" err="1"/>
              <a:t>shouldComponentUpdate</a:t>
            </a:r>
            <a:r>
              <a:rPr lang="en-US" i="1" dirty="0"/>
              <a:t> </a:t>
            </a:r>
            <a:r>
              <a:rPr lang="en-US" dirty="0"/>
              <a:t>receives the next state and props of the Component, which we can use to compare to the current state of the Component and then return a </a:t>
            </a:r>
            <a:r>
              <a:rPr lang="en-US" i="1" dirty="0" err="1"/>
              <a:t>boolean</a:t>
            </a:r>
            <a:r>
              <a:rPr lang="en-US" i="1" dirty="0"/>
              <a:t> </a:t>
            </a:r>
            <a:r>
              <a:rPr lang="en-US" dirty="0"/>
              <a:t>whether we want to re-render or not.</a:t>
            </a:r>
          </a:p>
          <a:p>
            <a:pPr lvl="1"/>
            <a:endParaRPr lang="en-IN" dirty="0"/>
          </a:p>
        </p:txBody>
      </p:sp>
      <p:pic>
        <p:nvPicPr>
          <p:cNvPr id="4" name="Picture 3">
            <a:extLst>
              <a:ext uri="{FF2B5EF4-FFF2-40B4-BE49-F238E27FC236}">
                <a16:creationId xmlns:a16="http://schemas.microsoft.com/office/drawing/2014/main" id="{A7D85A93-36EF-453D-A9D8-41EF757BD0AA}"/>
              </a:ext>
            </a:extLst>
          </p:cNvPr>
          <p:cNvPicPr>
            <a:picLocks noChangeAspect="1"/>
          </p:cNvPicPr>
          <p:nvPr/>
        </p:nvPicPr>
        <p:blipFill>
          <a:blip r:embed="rId2"/>
          <a:stretch>
            <a:fillRect/>
          </a:stretch>
        </p:blipFill>
        <p:spPr>
          <a:xfrm>
            <a:off x="1604317" y="4476573"/>
            <a:ext cx="6735115" cy="1914792"/>
          </a:xfrm>
          <a:prstGeom prst="rect">
            <a:avLst/>
          </a:prstGeom>
        </p:spPr>
      </p:pic>
    </p:spTree>
    <p:extLst>
      <p:ext uri="{BB962C8B-B14F-4D97-AF65-F5344CB8AC3E}">
        <p14:creationId xmlns:p14="http://schemas.microsoft.com/office/powerpoint/2010/main" val="18440072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B2A09-23CE-425C-9B24-061E98E72C7B}"/>
              </a:ext>
            </a:extLst>
          </p:cNvPr>
          <p:cNvSpPr>
            <a:spLocks noGrp="1"/>
          </p:cNvSpPr>
          <p:nvPr>
            <p:ph type="title"/>
          </p:nvPr>
        </p:nvSpPr>
        <p:spPr/>
        <p:txBody>
          <a:bodyPr/>
          <a:lstStyle/>
          <a:p>
            <a:r>
              <a:rPr lang="en-IN" b="1" dirty="0"/>
              <a:t>React Performance</a:t>
            </a:r>
            <a:endParaRPr lang="en-IN" dirty="0"/>
          </a:p>
        </p:txBody>
      </p:sp>
      <p:sp>
        <p:nvSpPr>
          <p:cNvPr id="3" name="Content Placeholder 2">
            <a:extLst>
              <a:ext uri="{FF2B5EF4-FFF2-40B4-BE49-F238E27FC236}">
                <a16:creationId xmlns:a16="http://schemas.microsoft.com/office/drawing/2014/main" id="{B3CC6E64-1FB8-4D4D-85CA-CDC296D9F74E}"/>
              </a:ext>
            </a:extLst>
          </p:cNvPr>
          <p:cNvSpPr>
            <a:spLocks noGrp="1"/>
          </p:cNvSpPr>
          <p:nvPr>
            <p:ph idx="1"/>
          </p:nvPr>
        </p:nvSpPr>
        <p:spPr/>
        <p:txBody>
          <a:bodyPr/>
          <a:lstStyle/>
          <a:p>
            <a:r>
              <a:rPr lang="en-IN" b="1" dirty="0" err="1"/>
              <a:t>PureComponent</a:t>
            </a:r>
            <a:endParaRPr lang="en-IN" b="1" dirty="0"/>
          </a:p>
          <a:p>
            <a:pPr lvl="1"/>
            <a:r>
              <a:rPr lang="en-US" dirty="0"/>
              <a:t>The React team determined that in most cases people just simply compared if the props or state have changed in order to trigger the re-render. </a:t>
            </a:r>
          </a:p>
          <a:p>
            <a:pPr lvl="1"/>
            <a:r>
              <a:rPr lang="en-US" dirty="0"/>
              <a:t>This is why they created </a:t>
            </a:r>
            <a:r>
              <a:rPr lang="en-US" dirty="0" err="1"/>
              <a:t>React’s</a:t>
            </a:r>
            <a:r>
              <a:rPr lang="en-US" dirty="0"/>
              <a:t> </a:t>
            </a:r>
            <a:r>
              <a:rPr lang="en-US" i="1" dirty="0" err="1">
                <a:hlinkClick r:id="rId2"/>
              </a:rPr>
              <a:t>PureComponen</a:t>
            </a:r>
            <a:r>
              <a:rPr lang="en-US" i="1" dirty="0" err="1"/>
              <a:t>t</a:t>
            </a:r>
            <a:r>
              <a:rPr lang="en-US" i="1" dirty="0"/>
              <a:t>.</a:t>
            </a:r>
            <a:endParaRPr lang="en-IN" dirty="0"/>
          </a:p>
        </p:txBody>
      </p:sp>
      <p:pic>
        <p:nvPicPr>
          <p:cNvPr id="4" name="Picture 3">
            <a:extLst>
              <a:ext uri="{FF2B5EF4-FFF2-40B4-BE49-F238E27FC236}">
                <a16:creationId xmlns:a16="http://schemas.microsoft.com/office/drawing/2014/main" id="{88747D43-578C-4F01-8DB4-59619F73DA49}"/>
              </a:ext>
            </a:extLst>
          </p:cNvPr>
          <p:cNvPicPr>
            <a:picLocks noChangeAspect="1"/>
          </p:cNvPicPr>
          <p:nvPr/>
        </p:nvPicPr>
        <p:blipFill>
          <a:blip r:embed="rId3"/>
          <a:stretch>
            <a:fillRect/>
          </a:stretch>
        </p:blipFill>
        <p:spPr>
          <a:xfrm>
            <a:off x="1949968" y="3750570"/>
            <a:ext cx="6144482" cy="1991003"/>
          </a:xfrm>
          <a:prstGeom prst="rect">
            <a:avLst/>
          </a:prstGeom>
        </p:spPr>
      </p:pic>
      <p:cxnSp>
        <p:nvCxnSpPr>
          <p:cNvPr id="6" name="Straight Connector 5">
            <a:extLst>
              <a:ext uri="{FF2B5EF4-FFF2-40B4-BE49-F238E27FC236}">
                <a16:creationId xmlns:a16="http://schemas.microsoft.com/office/drawing/2014/main" id="{BCF13E43-6B0F-44A8-A506-BDDD5E48701C}"/>
              </a:ext>
            </a:extLst>
          </p:cNvPr>
          <p:cNvCxnSpPr>
            <a:cxnSpLocks/>
          </p:cNvCxnSpPr>
          <p:nvPr/>
        </p:nvCxnSpPr>
        <p:spPr>
          <a:xfrm>
            <a:off x="5064154" y="4362275"/>
            <a:ext cx="14205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7740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8F905-7BDA-4450-A72B-8905654AA139}"/>
              </a:ext>
            </a:extLst>
          </p:cNvPr>
          <p:cNvSpPr>
            <a:spLocks noGrp="1"/>
          </p:cNvSpPr>
          <p:nvPr>
            <p:ph type="title"/>
          </p:nvPr>
        </p:nvSpPr>
        <p:spPr/>
        <p:txBody>
          <a:bodyPr/>
          <a:lstStyle/>
          <a:p>
            <a:r>
              <a:rPr lang="en-IN" b="1" dirty="0"/>
              <a:t>React Performance</a:t>
            </a:r>
            <a:endParaRPr lang="en-IN" dirty="0"/>
          </a:p>
        </p:txBody>
      </p:sp>
      <p:sp>
        <p:nvSpPr>
          <p:cNvPr id="3" name="Content Placeholder 2">
            <a:extLst>
              <a:ext uri="{FF2B5EF4-FFF2-40B4-BE49-F238E27FC236}">
                <a16:creationId xmlns:a16="http://schemas.microsoft.com/office/drawing/2014/main" id="{270AD16B-7393-4E81-ADE6-54260DDBD35E}"/>
              </a:ext>
            </a:extLst>
          </p:cNvPr>
          <p:cNvSpPr>
            <a:spLocks noGrp="1"/>
          </p:cNvSpPr>
          <p:nvPr>
            <p:ph idx="1"/>
          </p:nvPr>
        </p:nvSpPr>
        <p:spPr/>
        <p:txBody>
          <a:bodyPr/>
          <a:lstStyle/>
          <a:p>
            <a:r>
              <a:rPr lang="en-IN" b="1" dirty="0"/>
              <a:t>React memo</a:t>
            </a:r>
          </a:p>
          <a:p>
            <a:pPr lvl="1"/>
            <a:r>
              <a:rPr lang="en-US" dirty="0"/>
              <a:t>React team released </a:t>
            </a:r>
            <a:r>
              <a:rPr lang="en-US" i="1" dirty="0" err="1">
                <a:hlinkClick r:id="rId2"/>
              </a:rPr>
              <a:t>React.memo</a:t>
            </a:r>
            <a:r>
              <a:rPr lang="en-US" i="1" dirty="0"/>
              <a:t>, </a:t>
            </a:r>
            <a:r>
              <a:rPr lang="en-US" dirty="0"/>
              <a:t>which means that you no longer need to refactor your functional Component to a class Component in order to take advantage of this functionality</a:t>
            </a:r>
            <a:endParaRPr lang="en-IN" dirty="0"/>
          </a:p>
        </p:txBody>
      </p:sp>
      <p:pic>
        <p:nvPicPr>
          <p:cNvPr id="4" name="Picture 3">
            <a:extLst>
              <a:ext uri="{FF2B5EF4-FFF2-40B4-BE49-F238E27FC236}">
                <a16:creationId xmlns:a16="http://schemas.microsoft.com/office/drawing/2014/main" id="{D0F26580-B23E-4874-9424-2E6D36ABC241}"/>
              </a:ext>
            </a:extLst>
          </p:cNvPr>
          <p:cNvPicPr>
            <a:picLocks noChangeAspect="1"/>
          </p:cNvPicPr>
          <p:nvPr/>
        </p:nvPicPr>
        <p:blipFill>
          <a:blip r:embed="rId3"/>
          <a:stretch>
            <a:fillRect/>
          </a:stretch>
        </p:blipFill>
        <p:spPr>
          <a:xfrm>
            <a:off x="1720034" y="3600278"/>
            <a:ext cx="4813268" cy="2238460"/>
          </a:xfrm>
          <a:prstGeom prst="rect">
            <a:avLst/>
          </a:prstGeom>
        </p:spPr>
      </p:pic>
    </p:spTree>
    <p:extLst>
      <p:ext uri="{BB962C8B-B14F-4D97-AF65-F5344CB8AC3E}">
        <p14:creationId xmlns:p14="http://schemas.microsoft.com/office/powerpoint/2010/main" val="12516019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B1838-B0EB-436F-8A8D-5CAABBA7865B}"/>
              </a:ext>
            </a:extLst>
          </p:cNvPr>
          <p:cNvSpPr>
            <a:spLocks noGrp="1"/>
          </p:cNvSpPr>
          <p:nvPr>
            <p:ph type="title"/>
          </p:nvPr>
        </p:nvSpPr>
        <p:spPr/>
        <p:txBody>
          <a:bodyPr/>
          <a:lstStyle/>
          <a:p>
            <a:r>
              <a:rPr lang="en-IN" b="1" dirty="0"/>
              <a:t>React Performance</a:t>
            </a:r>
            <a:endParaRPr lang="en-IN" dirty="0"/>
          </a:p>
        </p:txBody>
      </p:sp>
      <p:sp>
        <p:nvSpPr>
          <p:cNvPr id="3" name="Content Placeholder 2">
            <a:extLst>
              <a:ext uri="{FF2B5EF4-FFF2-40B4-BE49-F238E27FC236}">
                <a16:creationId xmlns:a16="http://schemas.microsoft.com/office/drawing/2014/main" id="{F3FC54FB-0130-4D90-892C-2D8419380774}"/>
              </a:ext>
            </a:extLst>
          </p:cNvPr>
          <p:cNvSpPr>
            <a:spLocks noGrp="1"/>
          </p:cNvSpPr>
          <p:nvPr>
            <p:ph idx="1"/>
          </p:nvPr>
        </p:nvSpPr>
        <p:spPr>
          <a:xfrm>
            <a:off x="838200" y="1406175"/>
            <a:ext cx="10515600" cy="4351338"/>
          </a:xfrm>
        </p:spPr>
        <p:txBody>
          <a:bodyPr/>
          <a:lstStyle/>
          <a:p>
            <a:r>
              <a:rPr lang="en-US" b="1" dirty="0"/>
              <a:t>Binding in Constructor vs Arrow Functions</a:t>
            </a:r>
          </a:p>
          <a:p>
            <a:pPr lvl="1"/>
            <a:r>
              <a:rPr lang="en-US" dirty="0"/>
              <a:t>Regular functions are added to the Component’s </a:t>
            </a:r>
            <a:r>
              <a:rPr lang="en-US" i="1" dirty="0"/>
              <a:t>prototype </a:t>
            </a:r>
            <a:r>
              <a:rPr lang="en-US" dirty="0"/>
              <a:t>while Arrow functions become an instance property. </a:t>
            </a:r>
            <a:endParaRPr lang="en-IN" dirty="0"/>
          </a:p>
        </p:txBody>
      </p:sp>
      <p:pic>
        <p:nvPicPr>
          <p:cNvPr id="4" name="Picture 3">
            <a:extLst>
              <a:ext uri="{FF2B5EF4-FFF2-40B4-BE49-F238E27FC236}">
                <a16:creationId xmlns:a16="http://schemas.microsoft.com/office/drawing/2014/main" id="{CC33A9DF-F714-44B1-9EDA-2D8B71D522B7}"/>
              </a:ext>
            </a:extLst>
          </p:cNvPr>
          <p:cNvPicPr>
            <a:picLocks noChangeAspect="1"/>
          </p:cNvPicPr>
          <p:nvPr/>
        </p:nvPicPr>
        <p:blipFill>
          <a:blip r:embed="rId2"/>
          <a:stretch>
            <a:fillRect/>
          </a:stretch>
        </p:blipFill>
        <p:spPr>
          <a:xfrm>
            <a:off x="1112556" y="2731738"/>
            <a:ext cx="4306176" cy="3693144"/>
          </a:xfrm>
          <a:prstGeom prst="rect">
            <a:avLst/>
          </a:prstGeom>
        </p:spPr>
      </p:pic>
      <p:pic>
        <p:nvPicPr>
          <p:cNvPr id="5" name="Picture 4">
            <a:extLst>
              <a:ext uri="{FF2B5EF4-FFF2-40B4-BE49-F238E27FC236}">
                <a16:creationId xmlns:a16="http://schemas.microsoft.com/office/drawing/2014/main" id="{9D567794-646A-4600-965E-FD3413026C7D}"/>
              </a:ext>
            </a:extLst>
          </p:cNvPr>
          <p:cNvPicPr>
            <a:picLocks noChangeAspect="1"/>
          </p:cNvPicPr>
          <p:nvPr/>
        </p:nvPicPr>
        <p:blipFill>
          <a:blip r:embed="rId3"/>
          <a:stretch>
            <a:fillRect/>
          </a:stretch>
        </p:blipFill>
        <p:spPr>
          <a:xfrm>
            <a:off x="6633185" y="2731738"/>
            <a:ext cx="3506161" cy="2749931"/>
          </a:xfrm>
          <a:prstGeom prst="rect">
            <a:avLst/>
          </a:prstGeom>
        </p:spPr>
      </p:pic>
    </p:spTree>
    <p:extLst>
      <p:ext uri="{BB962C8B-B14F-4D97-AF65-F5344CB8AC3E}">
        <p14:creationId xmlns:p14="http://schemas.microsoft.com/office/powerpoint/2010/main" val="23196185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E55B4-7B51-4276-BB44-84F280682B29}"/>
              </a:ext>
            </a:extLst>
          </p:cNvPr>
          <p:cNvSpPr>
            <a:spLocks noGrp="1"/>
          </p:cNvSpPr>
          <p:nvPr>
            <p:ph type="title"/>
          </p:nvPr>
        </p:nvSpPr>
        <p:spPr/>
        <p:txBody>
          <a:bodyPr/>
          <a:lstStyle/>
          <a:p>
            <a:r>
              <a:rPr lang="en-IN" b="1" dirty="0"/>
              <a:t>React Performance</a:t>
            </a:r>
            <a:endParaRPr lang="en-IN" dirty="0"/>
          </a:p>
        </p:txBody>
      </p:sp>
      <p:sp>
        <p:nvSpPr>
          <p:cNvPr id="3" name="Content Placeholder 2">
            <a:extLst>
              <a:ext uri="{FF2B5EF4-FFF2-40B4-BE49-F238E27FC236}">
                <a16:creationId xmlns:a16="http://schemas.microsoft.com/office/drawing/2014/main" id="{6A6BA19E-54D8-40C6-AC17-0D550E64D8C1}"/>
              </a:ext>
            </a:extLst>
          </p:cNvPr>
          <p:cNvSpPr>
            <a:spLocks noGrp="1"/>
          </p:cNvSpPr>
          <p:nvPr>
            <p:ph idx="1"/>
          </p:nvPr>
        </p:nvSpPr>
        <p:spPr/>
        <p:txBody>
          <a:bodyPr/>
          <a:lstStyle/>
          <a:p>
            <a:r>
              <a:rPr lang="en-IN" dirty="0"/>
              <a:t>Avoid binding/</a:t>
            </a:r>
            <a:r>
              <a:rPr lang="en-IN" dirty="0" err="1"/>
              <a:t>inlining</a:t>
            </a:r>
            <a:r>
              <a:rPr lang="en-IN" dirty="0"/>
              <a:t> when rendering</a:t>
            </a:r>
          </a:p>
          <a:p>
            <a:pPr lvl="1"/>
            <a:r>
              <a:rPr lang="en-US" dirty="0"/>
              <a:t>if you perform some kind of </a:t>
            </a:r>
            <a:r>
              <a:rPr lang="en-US" dirty="0" err="1"/>
              <a:t>inlining</a:t>
            </a:r>
            <a:r>
              <a:rPr lang="en-US" dirty="0"/>
              <a:t> or binding in render you are always triggering a re-render.</a:t>
            </a:r>
            <a:endParaRPr lang="en-IN" dirty="0"/>
          </a:p>
        </p:txBody>
      </p:sp>
      <p:pic>
        <p:nvPicPr>
          <p:cNvPr id="5" name="Picture 4">
            <a:extLst>
              <a:ext uri="{FF2B5EF4-FFF2-40B4-BE49-F238E27FC236}">
                <a16:creationId xmlns:a16="http://schemas.microsoft.com/office/drawing/2014/main" id="{850B5722-14E8-452E-ABC7-B5A8BAC39F1F}"/>
              </a:ext>
            </a:extLst>
          </p:cNvPr>
          <p:cNvPicPr>
            <a:picLocks noChangeAspect="1"/>
          </p:cNvPicPr>
          <p:nvPr/>
        </p:nvPicPr>
        <p:blipFill>
          <a:blip r:embed="rId2"/>
          <a:stretch>
            <a:fillRect/>
          </a:stretch>
        </p:blipFill>
        <p:spPr>
          <a:xfrm>
            <a:off x="1186584" y="3029113"/>
            <a:ext cx="4909416" cy="2948945"/>
          </a:xfrm>
          <a:prstGeom prst="rect">
            <a:avLst/>
          </a:prstGeom>
        </p:spPr>
      </p:pic>
      <p:pic>
        <p:nvPicPr>
          <p:cNvPr id="6" name="Picture 5">
            <a:extLst>
              <a:ext uri="{FF2B5EF4-FFF2-40B4-BE49-F238E27FC236}">
                <a16:creationId xmlns:a16="http://schemas.microsoft.com/office/drawing/2014/main" id="{0BC42723-3D99-4903-BF33-89EACE4E727C}"/>
              </a:ext>
            </a:extLst>
          </p:cNvPr>
          <p:cNvPicPr>
            <a:picLocks noChangeAspect="1"/>
          </p:cNvPicPr>
          <p:nvPr/>
        </p:nvPicPr>
        <p:blipFill>
          <a:blip r:embed="rId3"/>
          <a:stretch>
            <a:fillRect/>
          </a:stretch>
        </p:blipFill>
        <p:spPr>
          <a:xfrm>
            <a:off x="6444384" y="2975777"/>
            <a:ext cx="4417849" cy="1527808"/>
          </a:xfrm>
          <a:prstGeom prst="rect">
            <a:avLst/>
          </a:prstGeom>
        </p:spPr>
      </p:pic>
    </p:spTree>
    <p:extLst>
      <p:ext uri="{BB962C8B-B14F-4D97-AF65-F5344CB8AC3E}">
        <p14:creationId xmlns:p14="http://schemas.microsoft.com/office/powerpoint/2010/main" val="19925121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35DC-7A67-4480-A0AE-70D0FC25E190}"/>
              </a:ext>
            </a:extLst>
          </p:cNvPr>
          <p:cNvSpPr>
            <a:spLocks noGrp="1"/>
          </p:cNvSpPr>
          <p:nvPr>
            <p:ph type="title"/>
          </p:nvPr>
        </p:nvSpPr>
        <p:spPr/>
        <p:txBody>
          <a:bodyPr/>
          <a:lstStyle/>
          <a:p>
            <a:r>
              <a:rPr lang="en-IN" b="1" dirty="0"/>
              <a:t>React Performance</a:t>
            </a:r>
            <a:endParaRPr lang="en-IN" dirty="0"/>
          </a:p>
        </p:txBody>
      </p:sp>
      <p:sp>
        <p:nvSpPr>
          <p:cNvPr id="3" name="Content Placeholder 2">
            <a:extLst>
              <a:ext uri="{FF2B5EF4-FFF2-40B4-BE49-F238E27FC236}">
                <a16:creationId xmlns:a16="http://schemas.microsoft.com/office/drawing/2014/main" id="{3274AC87-C33B-4A4E-9F16-721147C63975}"/>
              </a:ext>
            </a:extLst>
          </p:cNvPr>
          <p:cNvSpPr>
            <a:spLocks noGrp="1"/>
          </p:cNvSpPr>
          <p:nvPr>
            <p:ph idx="1"/>
          </p:nvPr>
        </p:nvSpPr>
        <p:spPr/>
        <p:txBody>
          <a:bodyPr/>
          <a:lstStyle/>
          <a:p>
            <a:r>
              <a:rPr lang="en-IN" b="1" dirty="0"/>
              <a:t>Not using (proper) keys</a:t>
            </a:r>
          </a:p>
          <a:p>
            <a:pPr lvl="1"/>
            <a:r>
              <a:rPr lang="en-US" dirty="0"/>
              <a:t>React needs a key prop when rendering lists so that it knows which elements have been added, removed or changed. </a:t>
            </a:r>
          </a:p>
          <a:p>
            <a:pPr lvl="1"/>
            <a:r>
              <a:rPr lang="en-US" dirty="0"/>
              <a:t>This improves the rendering performance of the list because if something changes in the absence of keys React will re-render the entire list and you can imagine the cost it bears when rendering a big list.</a:t>
            </a:r>
          </a:p>
          <a:p>
            <a:pPr lvl="1"/>
            <a:r>
              <a:rPr lang="en-US" dirty="0"/>
              <a:t>Using indexes as keys is also a bad practice because then your list becomes dependent on the order of the elements, which leads to bugs if you attempt to sort the list or add new elements to it.</a:t>
            </a:r>
            <a:endParaRPr lang="en-IN" dirty="0"/>
          </a:p>
        </p:txBody>
      </p:sp>
      <p:pic>
        <p:nvPicPr>
          <p:cNvPr id="4" name="Picture 3">
            <a:extLst>
              <a:ext uri="{FF2B5EF4-FFF2-40B4-BE49-F238E27FC236}">
                <a16:creationId xmlns:a16="http://schemas.microsoft.com/office/drawing/2014/main" id="{46B20E20-BC13-42AD-B286-66593758731C}"/>
              </a:ext>
            </a:extLst>
          </p:cNvPr>
          <p:cNvPicPr>
            <a:picLocks noChangeAspect="1"/>
          </p:cNvPicPr>
          <p:nvPr/>
        </p:nvPicPr>
        <p:blipFill>
          <a:blip r:embed="rId2"/>
          <a:stretch>
            <a:fillRect/>
          </a:stretch>
        </p:blipFill>
        <p:spPr>
          <a:xfrm>
            <a:off x="1442266" y="5254594"/>
            <a:ext cx="3507239" cy="905464"/>
          </a:xfrm>
          <a:prstGeom prst="rect">
            <a:avLst/>
          </a:prstGeom>
        </p:spPr>
      </p:pic>
      <p:pic>
        <p:nvPicPr>
          <p:cNvPr id="5" name="Picture 4">
            <a:extLst>
              <a:ext uri="{FF2B5EF4-FFF2-40B4-BE49-F238E27FC236}">
                <a16:creationId xmlns:a16="http://schemas.microsoft.com/office/drawing/2014/main" id="{BCA542BA-CFB7-4085-9BFA-A814BBEC213A}"/>
              </a:ext>
            </a:extLst>
          </p:cNvPr>
          <p:cNvPicPr>
            <a:picLocks noChangeAspect="1"/>
          </p:cNvPicPr>
          <p:nvPr/>
        </p:nvPicPr>
        <p:blipFill>
          <a:blip r:embed="rId3"/>
          <a:stretch>
            <a:fillRect/>
          </a:stretch>
        </p:blipFill>
        <p:spPr>
          <a:xfrm>
            <a:off x="6665562" y="5109168"/>
            <a:ext cx="2972180" cy="976103"/>
          </a:xfrm>
          <a:prstGeom prst="rect">
            <a:avLst/>
          </a:prstGeom>
        </p:spPr>
      </p:pic>
      <p:sp>
        <p:nvSpPr>
          <p:cNvPr id="6" name="Arrow: Right 5">
            <a:extLst>
              <a:ext uri="{FF2B5EF4-FFF2-40B4-BE49-F238E27FC236}">
                <a16:creationId xmlns:a16="http://schemas.microsoft.com/office/drawing/2014/main" id="{C9913E84-EC7B-4A21-9292-3FDA5233D50E}"/>
              </a:ext>
            </a:extLst>
          </p:cNvPr>
          <p:cNvSpPr/>
          <p:nvPr/>
        </p:nvSpPr>
        <p:spPr>
          <a:xfrm>
            <a:off x="5306095" y="5597220"/>
            <a:ext cx="494951" cy="220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044326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7CC01-4CEA-48DD-8EA9-CB8DC0906534}"/>
              </a:ext>
            </a:extLst>
          </p:cNvPr>
          <p:cNvSpPr>
            <a:spLocks noGrp="1"/>
          </p:cNvSpPr>
          <p:nvPr>
            <p:ph type="title"/>
          </p:nvPr>
        </p:nvSpPr>
        <p:spPr/>
        <p:txBody>
          <a:bodyPr/>
          <a:lstStyle/>
          <a:p>
            <a:r>
              <a:rPr lang="en-IN" b="1" dirty="0"/>
              <a:t>React Performance</a:t>
            </a:r>
            <a:endParaRPr lang="en-IN" dirty="0"/>
          </a:p>
        </p:txBody>
      </p:sp>
      <p:sp>
        <p:nvSpPr>
          <p:cNvPr id="3" name="Content Placeholder 2">
            <a:extLst>
              <a:ext uri="{FF2B5EF4-FFF2-40B4-BE49-F238E27FC236}">
                <a16:creationId xmlns:a16="http://schemas.microsoft.com/office/drawing/2014/main" id="{96D5E84A-A42E-4B75-B9FC-64988C7BA5E4}"/>
              </a:ext>
            </a:extLst>
          </p:cNvPr>
          <p:cNvSpPr>
            <a:spLocks noGrp="1"/>
          </p:cNvSpPr>
          <p:nvPr>
            <p:ph idx="1"/>
          </p:nvPr>
        </p:nvSpPr>
        <p:spPr/>
        <p:txBody>
          <a:bodyPr/>
          <a:lstStyle/>
          <a:p>
            <a:r>
              <a:rPr lang="en-US" dirty="0"/>
              <a:t>Use </a:t>
            </a:r>
            <a:r>
              <a:rPr lang="en-US" dirty="0" err="1"/>
              <a:t>React.Fragments</a:t>
            </a:r>
            <a:r>
              <a:rPr lang="en-US" dirty="0"/>
              <a:t> to Avoid Additional HTML Element Wrappers</a:t>
            </a:r>
            <a:endParaRPr lang="en-IN" dirty="0"/>
          </a:p>
        </p:txBody>
      </p:sp>
      <p:pic>
        <p:nvPicPr>
          <p:cNvPr id="5" name="Picture 4">
            <a:extLst>
              <a:ext uri="{FF2B5EF4-FFF2-40B4-BE49-F238E27FC236}">
                <a16:creationId xmlns:a16="http://schemas.microsoft.com/office/drawing/2014/main" id="{B034D884-F5E0-47D4-8293-6C7BFC029368}"/>
              </a:ext>
            </a:extLst>
          </p:cNvPr>
          <p:cNvPicPr>
            <a:picLocks noChangeAspect="1"/>
          </p:cNvPicPr>
          <p:nvPr/>
        </p:nvPicPr>
        <p:blipFill>
          <a:blip r:embed="rId2"/>
          <a:stretch>
            <a:fillRect/>
          </a:stretch>
        </p:blipFill>
        <p:spPr>
          <a:xfrm>
            <a:off x="1133774" y="2575419"/>
            <a:ext cx="4191151" cy="2617365"/>
          </a:xfrm>
          <a:prstGeom prst="rect">
            <a:avLst/>
          </a:prstGeom>
        </p:spPr>
      </p:pic>
      <p:sp>
        <p:nvSpPr>
          <p:cNvPr id="6" name="TextBox 5">
            <a:extLst>
              <a:ext uri="{FF2B5EF4-FFF2-40B4-BE49-F238E27FC236}">
                <a16:creationId xmlns:a16="http://schemas.microsoft.com/office/drawing/2014/main" id="{904A8331-81FC-4CC5-A86A-74D796DE5E0D}"/>
              </a:ext>
            </a:extLst>
          </p:cNvPr>
          <p:cNvSpPr txBox="1"/>
          <p:nvPr/>
        </p:nvSpPr>
        <p:spPr>
          <a:xfrm>
            <a:off x="5324925" y="3347206"/>
            <a:ext cx="461986" cy="369332"/>
          </a:xfrm>
          <a:prstGeom prst="rect">
            <a:avLst/>
          </a:prstGeom>
          <a:noFill/>
        </p:spPr>
        <p:txBody>
          <a:bodyPr wrap="none" rtlCol="0">
            <a:spAutoFit/>
          </a:bodyPr>
          <a:lstStyle/>
          <a:p>
            <a:r>
              <a:rPr lang="en-IN" dirty="0"/>
              <a:t>OR</a:t>
            </a:r>
          </a:p>
        </p:txBody>
      </p:sp>
      <p:pic>
        <p:nvPicPr>
          <p:cNvPr id="7" name="Picture 6">
            <a:extLst>
              <a:ext uri="{FF2B5EF4-FFF2-40B4-BE49-F238E27FC236}">
                <a16:creationId xmlns:a16="http://schemas.microsoft.com/office/drawing/2014/main" id="{3726D0F1-52AA-494E-ACE1-974E69D7369F}"/>
              </a:ext>
            </a:extLst>
          </p:cNvPr>
          <p:cNvPicPr>
            <a:picLocks noChangeAspect="1"/>
          </p:cNvPicPr>
          <p:nvPr/>
        </p:nvPicPr>
        <p:blipFill>
          <a:blip r:embed="rId3"/>
          <a:stretch>
            <a:fillRect/>
          </a:stretch>
        </p:blipFill>
        <p:spPr>
          <a:xfrm>
            <a:off x="6096000" y="2575419"/>
            <a:ext cx="4696480" cy="2981741"/>
          </a:xfrm>
          <a:prstGeom prst="rect">
            <a:avLst/>
          </a:prstGeom>
        </p:spPr>
      </p:pic>
    </p:spTree>
    <p:extLst>
      <p:ext uri="{BB962C8B-B14F-4D97-AF65-F5344CB8AC3E}">
        <p14:creationId xmlns:p14="http://schemas.microsoft.com/office/powerpoint/2010/main" val="9656558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B8E5C-3CA7-4B50-BA23-3B5C831307ED}"/>
              </a:ext>
            </a:extLst>
          </p:cNvPr>
          <p:cNvSpPr>
            <a:spLocks noGrp="1"/>
          </p:cNvSpPr>
          <p:nvPr>
            <p:ph type="title"/>
          </p:nvPr>
        </p:nvSpPr>
        <p:spPr/>
        <p:txBody>
          <a:bodyPr/>
          <a:lstStyle/>
          <a:p>
            <a:r>
              <a:rPr lang="en-IN" b="1" dirty="0"/>
              <a:t>React Performance</a:t>
            </a:r>
            <a:endParaRPr lang="en-IN" dirty="0"/>
          </a:p>
        </p:txBody>
      </p:sp>
      <p:sp>
        <p:nvSpPr>
          <p:cNvPr id="3" name="Content Placeholder 2">
            <a:extLst>
              <a:ext uri="{FF2B5EF4-FFF2-40B4-BE49-F238E27FC236}">
                <a16:creationId xmlns:a16="http://schemas.microsoft.com/office/drawing/2014/main" id="{EC801917-2516-4D61-9813-5171B6ACC63B}"/>
              </a:ext>
            </a:extLst>
          </p:cNvPr>
          <p:cNvSpPr>
            <a:spLocks noGrp="1"/>
          </p:cNvSpPr>
          <p:nvPr>
            <p:ph idx="1"/>
          </p:nvPr>
        </p:nvSpPr>
        <p:spPr/>
        <p:txBody>
          <a:bodyPr/>
          <a:lstStyle/>
          <a:p>
            <a:r>
              <a:rPr lang="en-US" b="1" dirty="0"/>
              <a:t>Debouncing Event Action in JavaScript</a:t>
            </a:r>
          </a:p>
          <a:p>
            <a:pPr lvl="1"/>
            <a:r>
              <a:rPr lang="en-US" dirty="0"/>
              <a:t>debouncing is a technique to prevent the event trigger from being fired too often. </a:t>
            </a:r>
            <a:endParaRPr lang="en-IN" dirty="0"/>
          </a:p>
        </p:txBody>
      </p:sp>
      <p:pic>
        <p:nvPicPr>
          <p:cNvPr id="5" name="Picture 4">
            <a:extLst>
              <a:ext uri="{FF2B5EF4-FFF2-40B4-BE49-F238E27FC236}">
                <a16:creationId xmlns:a16="http://schemas.microsoft.com/office/drawing/2014/main" id="{7BD5A7BD-86AF-4C0B-BC5F-36F545C151AC}"/>
              </a:ext>
            </a:extLst>
          </p:cNvPr>
          <p:cNvPicPr>
            <a:picLocks noChangeAspect="1"/>
          </p:cNvPicPr>
          <p:nvPr/>
        </p:nvPicPr>
        <p:blipFill>
          <a:blip r:embed="rId2"/>
          <a:stretch>
            <a:fillRect/>
          </a:stretch>
        </p:blipFill>
        <p:spPr>
          <a:xfrm>
            <a:off x="1366441" y="3013681"/>
            <a:ext cx="5269250" cy="3413778"/>
          </a:xfrm>
          <a:prstGeom prst="rect">
            <a:avLst/>
          </a:prstGeom>
        </p:spPr>
      </p:pic>
    </p:spTree>
    <p:extLst>
      <p:ext uri="{BB962C8B-B14F-4D97-AF65-F5344CB8AC3E}">
        <p14:creationId xmlns:p14="http://schemas.microsoft.com/office/powerpoint/2010/main" val="6201005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5C085-C67D-4C6C-9804-3B5A1A60874A}"/>
              </a:ext>
            </a:extLst>
          </p:cNvPr>
          <p:cNvSpPr>
            <a:spLocks noGrp="1"/>
          </p:cNvSpPr>
          <p:nvPr>
            <p:ph type="title"/>
          </p:nvPr>
        </p:nvSpPr>
        <p:spPr/>
        <p:txBody>
          <a:bodyPr/>
          <a:lstStyle/>
          <a:p>
            <a:r>
              <a:rPr lang="en-IN" b="1" dirty="0"/>
              <a:t>React Performance</a:t>
            </a:r>
            <a:endParaRPr lang="en-IN" dirty="0"/>
          </a:p>
        </p:txBody>
      </p:sp>
      <p:sp>
        <p:nvSpPr>
          <p:cNvPr id="3" name="Content Placeholder 2">
            <a:extLst>
              <a:ext uri="{FF2B5EF4-FFF2-40B4-BE49-F238E27FC236}">
                <a16:creationId xmlns:a16="http://schemas.microsoft.com/office/drawing/2014/main" id="{1A03A5CC-A649-417C-897B-C42C5E53E3A2}"/>
              </a:ext>
            </a:extLst>
          </p:cNvPr>
          <p:cNvSpPr>
            <a:spLocks noGrp="1"/>
          </p:cNvSpPr>
          <p:nvPr>
            <p:ph idx="1"/>
          </p:nvPr>
        </p:nvSpPr>
        <p:spPr/>
        <p:txBody>
          <a:bodyPr/>
          <a:lstStyle/>
          <a:p>
            <a:r>
              <a:rPr lang="en-US" dirty="0"/>
              <a:t>Avoid Async Initialization in </a:t>
            </a:r>
            <a:r>
              <a:rPr lang="en-US" dirty="0" err="1"/>
              <a:t>componentWillMount</a:t>
            </a:r>
            <a:r>
              <a:rPr lang="en-US" dirty="0"/>
              <a:t>()</a:t>
            </a:r>
          </a:p>
          <a:p>
            <a:pPr lvl="1"/>
            <a:r>
              <a:rPr lang="en-US" dirty="0" err="1"/>
              <a:t>componentWillMount</a:t>
            </a:r>
            <a:r>
              <a:rPr lang="en-US" dirty="0"/>
              <a:t>() is only called once and before the initial render. </a:t>
            </a:r>
          </a:p>
          <a:p>
            <a:pPr lvl="1"/>
            <a:r>
              <a:rPr lang="en-US" dirty="0"/>
              <a:t>Since this method is called before render(), our component will not have access to the refs and DOM element. [ Use </a:t>
            </a:r>
            <a:r>
              <a:rPr lang="en-US" dirty="0" err="1"/>
              <a:t>componentDidMount</a:t>
            </a:r>
            <a:r>
              <a:rPr lang="en-US" dirty="0"/>
              <a:t>  instead]</a:t>
            </a:r>
          </a:p>
          <a:p>
            <a:pPr lvl="1"/>
            <a:r>
              <a:rPr lang="en-US" dirty="0"/>
              <a:t>The </a:t>
            </a:r>
            <a:r>
              <a:rPr lang="en-US" dirty="0" err="1"/>
              <a:t>componentWillMount</a:t>
            </a:r>
            <a:r>
              <a:rPr lang="en-US" dirty="0"/>
              <a:t>() is good for handling component configurations and performing synchronous calculation based on props since props and state are defined during this lifecycle method.</a:t>
            </a:r>
            <a:endParaRPr lang="en-IN" dirty="0"/>
          </a:p>
        </p:txBody>
      </p:sp>
    </p:spTree>
    <p:extLst>
      <p:ext uri="{BB962C8B-B14F-4D97-AF65-F5344CB8AC3E}">
        <p14:creationId xmlns:p14="http://schemas.microsoft.com/office/powerpoint/2010/main" val="21253536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F3B9-EF30-4B04-83D1-876BFF627607}"/>
              </a:ext>
            </a:extLst>
          </p:cNvPr>
          <p:cNvSpPr>
            <a:spLocks noGrp="1"/>
          </p:cNvSpPr>
          <p:nvPr>
            <p:ph type="title"/>
          </p:nvPr>
        </p:nvSpPr>
        <p:spPr/>
        <p:txBody>
          <a:bodyPr/>
          <a:lstStyle/>
          <a:p>
            <a:r>
              <a:rPr lang="en-IN" dirty="0"/>
              <a:t>React Performance</a:t>
            </a:r>
          </a:p>
        </p:txBody>
      </p:sp>
      <p:sp>
        <p:nvSpPr>
          <p:cNvPr id="3" name="Content Placeholder 2">
            <a:extLst>
              <a:ext uri="{FF2B5EF4-FFF2-40B4-BE49-F238E27FC236}">
                <a16:creationId xmlns:a16="http://schemas.microsoft.com/office/drawing/2014/main" id="{8B0686FD-C981-4B2C-A746-6F8F960B089F}"/>
              </a:ext>
            </a:extLst>
          </p:cNvPr>
          <p:cNvSpPr>
            <a:spLocks noGrp="1"/>
          </p:cNvSpPr>
          <p:nvPr>
            <p:ph idx="1"/>
          </p:nvPr>
        </p:nvSpPr>
        <p:spPr>
          <a:xfrm>
            <a:off x="838200" y="1690688"/>
            <a:ext cx="5905293" cy="4486275"/>
          </a:xfrm>
        </p:spPr>
        <p:txBody>
          <a:bodyPr/>
          <a:lstStyle/>
          <a:p>
            <a:r>
              <a:rPr lang="en-US" b="1" dirty="0"/>
              <a:t>Using Web Workers for CPU Extensive Tasks</a:t>
            </a:r>
          </a:p>
          <a:p>
            <a:pPr lvl="1"/>
            <a:r>
              <a:rPr lang="en-US" dirty="0"/>
              <a:t>What happens when we have 20,000 posts? It will slow down the rendering since the sort method will run in the same thread.</a:t>
            </a:r>
            <a:endParaRPr lang="en-IN" dirty="0"/>
          </a:p>
        </p:txBody>
      </p:sp>
      <p:pic>
        <p:nvPicPr>
          <p:cNvPr id="5" name="Picture 4">
            <a:extLst>
              <a:ext uri="{FF2B5EF4-FFF2-40B4-BE49-F238E27FC236}">
                <a16:creationId xmlns:a16="http://schemas.microsoft.com/office/drawing/2014/main" id="{CABB093F-BC4B-4012-875D-C63627E821DD}"/>
              </a:ext>
            </a:extLst>
          </p:cNvPr>
          <p:cNvPicPr>
            <a:picLocks noChangeAspect="1"/>
          </p:cNvPicPr>
          <p:nvPr/>
        </p:nvPicPr>
        <p:blipFill>
          <a:blip r:embed="rId2"/>
          <a:stretch>
            <a:fillRect/>
          </a:stretch>
        </p:blipFill>
        <p:spPr>
          <a:xfrm>
            <a:off x="1078626" y="3928560"/>
            <a:ext cx="5424442" cy="2491379"/>
          </a:xfrm>
          <a:prstGeom prst="rect">
            <a:avLst/>
          </a:prstGeom>
        </p:spPr>
      </p:pic>
      <p:pic>
        <p:nvPicPr>
          <p:cNvPr id="6" name="Picture 5">
            <a:extLst>
              <a:ext uri="{FF2B5EF4-FFF2-40B4-BE49-F238E27FC236}">
                <a16:creationId xmlns:a16="http://schemas.microsoft.com/office/drawing/2014/main" id="{4350E6BE-40E2-4BAC-BB07-74F3E77A9B22}"/>
              </a:ext>
            </a:extLst>
          </p:cNvPr>
          <p:cNvPicPr>
            <a:picLocks noChangeAspect="1"/>
          </p:cNvPicPr>
          <p:nvPr/>
        </p:nvPicPr>
        <p:blipFill>
          <a:blip r:embed="rId3"/>
          <a:stretch>
            <a:fillRect/>
          </a:stretch>
        </p:blipFill>
        <p:spPr>
          <a:xfrm>
            <a:off x="6743493" y="1690688"/>
            <a:ext cx="3994415" cy="4475745"/>
          </a:xfrm>
          <a:prstGeom prst="rect">
            <a:avLst/>
          </a:prstGeom>
        </p:spPr>
      </p:pic>
    </p:spTree>
    <p:extLst>
      <p:ext uri="{BB962C8B-B14F-4D97-AF65-F5344CB8AC3E}">
        <p14:creationId xmlns:p14="http://schemas.microsoft.com/office/powerpoint/2010/main" val="40681920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3102</TotalTime>
  <Words>4727</Words>
  <Application>Microsoft Office PowerPoint</Application>
  <PresentationFormat>Widescreen</PresentationFormat>
  <Paragraphs>444</Paragraphs>
  <Slides>104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104</vt:i4>
      </vt:variant>
    </vt:vector>
  </HeadingPairs>
  <TitlesOfParts>
    <vt:vector size="108" baseType="lpstr">
      <vt:lpstr>Arial</vt:lpstr>
      <vt:lpstr>Calibri</vt:lpstr>
      <vt:lpstr>Calibri Light</vt:lpstr>
      <vt:lpstr>Office Theme</vt:lpstr>
      <vt:lpstr>Redux</vt:lpstr>
      <vt:lpstr>Motivation</vt:lpstr>
      <vt:lpstr>Passing Data Multiple Levels is a Pain</vt:lpstr>
      <vt:lpstr>The MVC pattern</vt:lpstr>
      <vt:lpstr>Flux pattern</vt:lpstr>
      <vt:lpstr>Flux pattern</vt:lpstr>
      <vt:lpstr>Flux pattern</vt:lpstr>
      <vt:lpstr>The underlying problem</vt:lpstr>
      <vt:lpstr>Flux =&gt; The solution: unidirectional data flow</vt:lpstr>
      <vt:lpstr>Flux characters</vt:lpstr>
      <vt:lpstr>Flux characters: The action creator example</vt:lpstr>
      <vt:lpstr>Flux characters</vt:lpstr>
      <vt:lpstr>Flux characters: The dispatcher</vt:lpstr>
      <vt:lpstr>Flux characters</vt:lpstr>
      <vt:lpstr>Flux characters: The store </vt:lpstr>
      <vt:lpstr>Flux characters</vt:lpstr>
      <vt:lpstr>Flux characters: View </vt:lpstr>
      <vt:lpstr>Flux characters: View </vt:lpstr>
      <vt:lpstr>Flux characters</vt:lpstr>
      <vt:lpstr>Why change Flux? Problem 1</vt:lpstr>
      <vt:lpstr>Why change Flux? Problem 2</vt:lpstr>
      <vt:lpstr>Redux</vt:lpstr>
      <vt:lpstr>Redux</vt:lpstr>
      <vt:lpstr>Redux</vt:lpstr>
      <vt:lpstr>Redux: The reducers</vt:lpstr>
      <vt:lpstr>Redux: The reducers</vt:lpstr>
      <vt:lpstr>Redux: Combine reducers</vt:lpstr>
      <vt:lpstr>Redux</vt:lpstr>
      <vt:lpstr>Redux</vt:lpstr>
      <vt:lpstr>Redux: Dumb &amp; Smart components</vt:lpstr>
      <vt:lpstr>Redux</vt:lpstr>
      <vt:lpstr>Redux: The data flow</vt:lpstr>
      <vt:lpstr>Redux: The data flow</vt:lpstr>
      <vt:lpstr>Redux: The data flow</vt:lpstr>
      <vt:lpstr>Redux: The data flow</vt:lpstr>
      <vt:lpstr>Redux: The data flow</vt:lpstr>
      <vt:lpstr>Redux: The data flow</vt:lpstr>
      <vt:lpstr>Redux: The data flow</vt:lpstr>
      <vt:lpstr>Redux: The data flow</vt:lpstr>
      <vt:lpstr>Redux: The data flow</vt:lpstr>
      <vt:lpstr>PowerPoint Presentation</vt:lpstr>
      <vt:lpstr>Testing React / Redux Apps with Jest &amp; Enzyme</vt:lpstr>
      <vt:lpstr>Enzyme</vt:lpstr>
      <vt:lpstr>Enzyme</vt:lpstr>
      <vt:lpstr>Enzyme Shallow example</vt:lpstr>
      <vt:lpstr>Enzyme mount and render example</vt:lpstr>
      <vt:lpstr>Snapshot testing</vt:lpstr>
      <vt:lpstr>Handling Asynchronous Actions in Redux</vt:lpstr>
      <vt:lpstr>Current approaches to the problem</vt:lpstr>
      <vt:lpstr>Redux way</vt:lpstr>
      <vt:lpstr>Redux Thunk way</vt:lpstr>
      <vt:lpstr>Redux Thunk way: SearchAction</vt:lpstr>
      <vt:lpstr>Redux Thunk way: StatusReducer.js</vt:lpstr>
      <vt:lpstr>Redux Thunk way: SearchReducer.js</vt:lpstr>
      <vt:lpstr>Redux Thunk way: store.js</vt:lpstr>
      <vt:lpstr>Redux Thunk way: Container component</vt:lpstr>
      <vt:lpstr>Unit Tests for Asynchronous Redux Thunks</vt:lpstr>
      <vt:lpstr>Unit Tests for Asynchronous Redux Thunks</vt:lpstr>
      <vt:lpstr>Unit Tests for Asynchronous Redux Thunks</vt:lpstr>
      <vt:lpstr>Unit Tests for Asynchronous Redux Thunks</vt:lpstr>
      <vt:lpstr>Unit Tests for Asynchronous Redux Thunks</vt:lpstr>
      <vt:lpstr>Redux Saga</vt:lpstr>
      <vt:lpstr>Redux Saga</vt:lpstr>
      <vt:lpstr>Redux Saga</vt:lpstr>
      <vt:lpstr>Redux Saga</vt:lpstr>
      <vt:lpstr>Redux Saga helper functions</vt:lpstr>
      <vt:lpstr>Redux Saga helper functions</vt:lpstr>
      <vt:lpstr>Redux Saga helper functions</vt:lpstr>
      <vt:lpstr>Redux Saga helper functions</vt:lpstr>
      <vt:lpstr>Redux Saga helper functions</vt:lpstr>
      <vt:lpstr>Redux Saga helper functions</vt:lpstr>
      <vt:lpstr>Redux-Thunk Vs Redux-Saga</vt:lpstr>
      <vt:lpstr>Higher-Order Component</vt:lpstr>
      <vt:lpstr>HOC: Props Proxy (ppHOC)</vt:lpstr>
      <vt:lpstr>HOC: Inheritance Inversion (iiHOC)</vt:lpstr>
      <vt:lpstr>HOC example</vt:lpstr>
      <vt:lpstr>HOC: use case</vt:lpstr>
      <vt:lpstr>Props</vt:lpstr>
      <vt:lpstr>Context</vt:lpstr>
      <vt:lpstr>Context: Create provider and consumer components</vt:lpstr>
      <vt:lpstr>Context: using the Provider</vt:lpstr>
      <vt:lpstr>Context: Using the consumer to read state</vt:lpstr>
      <vt:lpstr>Context: Using the consumer to update the state</vt:lpstr>
      <vt:lpstr>React Hooks</vt:lpstr>
      <vt:lpstr>React Hooks</vt:lpstr>
      <vt:lpstr>React’s Effect Hook</vt:lpstr>
      <vt:lpstr>React’s Effect Hook</vt:lpstr>
      <vt:lpstr>React’s Effect Hook</vt:lpstr>
      <vt:lpstr>React Performance</vt:lpstr>
      <vt:lpstr>React Performance</vt:lpstr>
      <vt:lpstr>React Performance</vt:lpstr>
      <vt:lpstr>React Performance</vt:lpstr>
      <vt:lpstr>React Performance</vt:lpstr>
      <vt:lpstr>React Performance</vt:lpstr>
      <vt:lpstr>React Performance</vt:lpstr>
      <vt:lpstr>React Performance</vt:lpstr>
      <vt:lpstr>React Performance</vt:lpstr>
      <vt:lpstr>React Performance</vt:lpstr>
      <vt:lpstr>React Performance</vt:lpstr>
      <vt:lpstr>React Performance using Web Worker</vt:lpstr>
      <vt:lpstr>React Performance using Web Worker</vt:lpstr>
      <vt:lpstr>React Performance</vt:lpstr>
      <vt:lpstr>React Performance</vt:lpstr>
      <vt:lpstr>React Performance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Redux</dc:title>
  <dc:creator>Banu Prakash</dc:creator>
  <cp:lastModifiedBy>Banu Prakash</cp:lastModifiedBy>
  <cp:revision>180</cp:revision>
  <dcterms:created xsi:type="dcterms:W3CDTF">2020-01-24T08:15:52Z</dcterms:created>
  <dcterms:modified xsi:type="dcterms:W3CDTF">2022-02-10T12:04:59Z</dcterms:modified>
</cp:coreProperties>
</file>